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57" r:id="rId3"/>
    <p:sldId id="264" r:id="rId4"/>
    <p:sldId id="265" r:id="rId5"/>
    <p:sldId id="266" r:id="rId6"/>
    <p:sldId id="267" r:id="rId7"/>
    <p:sldId id="268" r:id="rId8"/>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p:scale>
          <a:sx n="160" d="100"/>
          <a:sy n="160" d="100"/>
        </p:scale>
        <p:origin x="1432"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694E06-55B0-574B-A0BC-6E33A83E28F8}" type="datetimeFigureOut">
              <a:rPr lang="pt-BR" smtClean="0"/>
              <a:t>07/09/2024</a:t>
            </a:fld>
            <a:endParaRPr lang="pt-BR"/>
          </a:p>
        </p:txBody>
      </p:sp>
      <p:sp>
        <p:nvSpPr>
          <p:cNvPr id="4" name="Espaço Reservado para Imagem de Slide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ADFD21-B82A-214E-91D7-34D1B3A3A379}" type="slidenum">
              <a:rPr lang="pt-BR" smtClean="0"/>
              <a:t>‹nº›</a:t>
            </a:fld>
            <a:endParaRPr lang="pt-BR"/>
          </a:p>
        </p:txBody>
      </p:sp>
    </p:spTree>
    <p:extLst>
      <p:ext uri="{BB962C8B-B14F-4D97-AF65-F5344CB8AC3E}">
        <p14:creationId xmlns:p14="http://schemas.microsoft.com/office/powerpoint/2010/main" val="3598297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pt-BR"/>
              <a:t>Clique para editar o título Mestre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769EC18B-6D39-456B-82EE-B00FFEFFFEEC}" type="datetimeFigureOut">
              <a:rPr lang="pt-BR" smtClean="0"/>
              <a:t>07/09/2024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A38BD9E3-7C59-4FAF-BBFA-32A25DCA2A51}" type="slidenum">
              <a:rPr lang="pt-BR" smtClean="0"/>
              <a:t>‹nº›</a:t>
            </a:fld>
            <a:endParaRPr lang="pt-BR"/>
          </a:p>
        </p:txBody>
      </p:sp>
    </p:spTree>
    <p:extLst>
      <p:ext uri="{BB962C8B-B14F-4D97-AF65-F5344CB8AC3E}">
        <p14:creationId xmlns:p14="http://schemas.microsoft.com/office/powerpoint/2010/main" val="3889907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769EC18B-6D39-456B-82EE-B00FFEFFFEEC}" type="datetimeFigureOut">
              <a:rPr lang="pt-BR" smtClean="0"/>
              <a:t>07/09/2024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A38BD9E3-7C59-4FAF-BBFA-32A25DCA2A51}" type="slidenum">
              <a:rPr lang="pt-BR" smtClean="0"/>
              <a:t>‹nº›</a:t>
            </a:fld>
            <a:endParaRPr lang="pt-BR"/>
          </a:p>
        </p:txBody>
      </p:sp>
    </p:spTree>
    <p:extLst>
      <p:ext uri="{BB962C8B-B14F-4D97-AF65-F5344CB8AC3E}">
        <p14:creationId xmlns:p14="http://schemas.microsoft.com/office/powerpoint/2010/main" val="1724252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769EC18B-6D39-456B-82EE-B00FFEFFFEEC}" type="datetimeFigureOut">
              <a:rPr lang="pt-BR" smtClean="0"/>
              <a:t>07/09/2024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A38BD9E3-7C59-4FAF-BBFA-32A25DCA2A51}" type="slidenum">
              <a:rPr lang="pt-BR" smtClean="0"/>
              <a:t>‹nº›</a:t>
            </a:fld>
            <a:endParaRPr lang="pt-BR"/>
          </a:p>
        </p:txBody>
      </p:sp>
    </p:spTree>
    <p:extLst>
      <p:ext uri="{BB962C8B-B14F-4D97-AF65-F5344CB8AC3E}">
        <p14:creationId xmlns:p14="http://schemas.microsoft.com/office/powerpoint/2010/main" val="4034426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769EC18B-6D39-456B-82EE-B00FFEFFFEEC}" type="datetimeFigureOut">
              <a:rPr lang="pt-BR" smtClean="0"/>
              <a:t>07/09/2024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A38BD9E3-7C59-4FAF-BBFA-32A25DCA2A51}" type="slidenum">
              <a:rPr lang="pt-BR" smtClean="0"/>
              <a:t>‹nº›</a:t>
            </a:fld>
            <a:endParaRPr lang="pt-BR"/>
          </a:p>
        </p:txBody>
      </p:sp>
    </p:spTree>
    <p:extLst>
      <p:ext uri="{BB962C8B-B14F-4D97-AF65-F5344CB8AC3E}">
        <p14:creationId xmlns:p14="http://schemas.microsoft.com/office/powerpoint/2010/main" val="2401409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pt-BR"/>
              <a:t>Clique para editar o título Mestre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769EC18B-6D39-456B-82EE-B00FFEFFFEEC}" type="datetimeFigureOut">
              <a:rPr lang="pt-BR" smtClean="0"/>
              <a:t>07/09/2024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A38BD9E3-7C59-4FAF-BBFA-32A25DCA2A51}" type="slidenum">
              <a:rPr lang="pt-BR" smtClean="0"/>
              <a:t>‹nº›</a:t>
            </a:fld>
            <a:endParaRPr lang="pt-BR"/>
          </a:p>
        </p:txBody>
      </p:sp>
    </p:spTree>
    <p:extLst>
      <p:ext uri="{BB962C8B-B14F-4D97-AF65-F5344CB8AC3E}">
        <p14:creationId xmlns:p14="http://schemas.microsoft.com/office/powerpoint/2010/main" val="584988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769EC18B-6D39-456B-82EE-B00FFEFFFEEC}" type="datetimeFigureOut">
              <a:rPr lang="pt-BR" smtClean="0"/>
              <a:t>07/09/2024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A38BD9E3-7C59-4FAF-BBFA-32A25DCA2A51}" type="slidenum">
              <a:rPr lang="pt-BR" smtClean="0"/>
              <a:t>‹nº›</a:t>
            </a:fld>
            <a:endParaRPr lang="pt-BR"/>
          </a:p>
        </p:txBody>
      </p:sp>
    </p:spTree>
    <p:extLst>
      <p:ext uri="{BB962C8B-B14F-4D97-AF65-F5344CB8AC3E}">
        <p14:creationId xmlns:p14="http://schemas.microsoft.com/office/powerpoint/2010/main" val="2756818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Clique para editar os estilos de texto Mestres</a:t>
            </a:r>
          </a:p>
        </p:txBody>
      </p:sp>
      <p:sp>
        <p:nvSpPr>
          <p:cNvPr id="4" name="Content Placeholder 3"/>
          <p:cNvSpPr>
            <a:spLocks noGrp="1"/>
          </p:cNvSpPr>
          <p:nvPr>
            <p:ph sz="half" idx="2"/>
          </p:nvPr>
        </p:nvSpPr>
        <p:spPr>
          <a:xfrm>
            <a:off x="472381" y="3618442"/>
            <a:ext cx="2901255" cy="5322183"/>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Clique para editar os estilos de texto Mestres</a:t>
            </a:r>
          </a:p>
        </p:txBody>
      </p:sp>
      <p:sp>
        <p:nvSpPr>
          <p:cNvPr id="6" name="Content Placeholder 5"/>
          <p:cNvSpPr>
            <a:spLocks noGrp="1"/>
          </p:cNvSpPr>
          <p:nvPr>
            <p:ph sz="quarter" idx="4"/>
          </p:nvPr>
        </p:nvSpPr>
        <p:spPr>
          <a:xfrm>
            <a:off x="3471863" y="3618442"/>
            <a:ext cx="2915543" cy="5322183"/>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769EC18B-6D39-456B-82EE-B00FFEFFFEEC}" type="datetimeFigureOut">
              <a:rPr lang="pt-BR" smtClean="0"/>
              <a:t>07/09/2024</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A38BD9E3-7C59-4FAF-BBFA-32A25DCA2A51}" type="slidenum">
              <a:rPr lang="pt-BR" smtClean="0"/>
              <a:t>‹nº›</a:t>
            </a:fld>
            <a:endParaRPr lang="pt-BR"/>
          </a:p>
        </p:txBody>
      </p:sp>
    </p:spTree>
    <p:extLst>
      <p:ext uri="{BB962C8B-B14F-4D97-AF65-F5344CB8AC3E}">
        <p14:creationId xmlns:p14="http://schemas.microsoft.com/office/powerpoint/2010/main" val="2509045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769EC18B-6D39-456B-82EE-B00FFEFFFEEC}" type="datetimeFigureOut">
              <a:rPr lang="pt-BR" smtClean="0"/>
              <a:t>07/09/2024</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A38BD9E3-7C59-4FAF-BBFA-32A25DCA2A51}" type="slidenum">
              <a:rPr lang="pt-BR" smtClean="0"/>
              <a:t>‹nº›</a:t>
            </a:fld>
            <a:endParaRPr lang="pt-BR"/>
          </a:p>
        </p:txBody>
      </p:sp>
    </p:spTree>
    <p:extLst>
      <p:ext uri="{BB962C8B-B14F-4D97-AF65-F5344CB8AC3E}">
        <p14:creationId xmlns:p14="http://schemas.microsoft.com/office/powerpoint/2010/main" val="2669497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9EC18B-6D39-456B-82EE-B00FFEFFFEEC}" type="datetimeFigureOut">
              <a:rPr lang="pt-BR" smtClean="0"/>
              <a:t>07/09/2024</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A38BD9E3-7C59-4FAF-BBFA-32A25DCA2A51}" type="slidenum">
              <a:rPr lang="pt-BR" smtClean="0"/>
              <a:t>‹nº›</a:t>
            </a:fld>
            <a:endParaRPr lang="pt-BR"/>
          </a:p>
        </p:txBody>
      </p:sp>
    </p:spTree>
    <p:extLst>
      <p:ext uri="{BB962C8B-B14F-4D97-AF65-F5344CB8AC3E}">
        <p14:creationId xmlns:p14="http://schemas.microsoft.com/office/powerpoint/2010/main" val="3159834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pt-BR"/>
              <a:t>Clique para editar o título Mestre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769EC18B-6D39-456B-82EE-B00FFEFFFEEC}" type="datetimeFigureOut">
              <a:rPr lang="pt-BR" smtClean="0"/>
              <a:t>07/09/2024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A38BD9E3-7C59-4FAF-BBFA-32A25DCA2A51}" type="slidenum">
              <a:rPr lang="pt-BR" smtClean="0"/>
              <a:t>‹nº›</a:t>
            </a:fld>
            <a:endParaRPr lang="pt-BR"/>
          </a:p>
        </p:txBody>
      </p:sp>
    </p:spTree>
    <p:extLst>
      <p:ext uri="{BB962C8B-B14F-4D97-AF65-F5344CB8AC3E}">
        <p14:creationId xmlns:p14="http://schemas.microsoft.com/office/powerpoint/2010/main" val="3006080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pt-BR"/>
              <a:t>Clique no ícone para adicionar uma imagem</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769EC18B-6D39-456B-82EE-B00FFEFFFEEC}" type="datetimeFigureOut">
              <a:rPr lang="pt-BR" smtClean="0"/>
              <a:t>07/09/2024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A38BD9E3-7C59-4FAF-BBFA-32A25DCA2A51}" type="slidenum">
              <a:rPr lang="pt-BR" smtClean="0"/>
              <a:t>‹nº›</a:t>
            </a:fld>
            <a:endParaRPr lang="pt-BR"/>
          </a:p>
        </p:txBody>
      </p:sp>
    </p:spTree>
    <p:extLst>
      <p:ext uri="{BB962C8B-B14F-4D97-AF65-F5344CB8AC3E}">
        <p14:creationId xmlns:p14="http://schemas.microsoft.com/office/powerpoint/2010/main" val="3036273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69EC18B-6D39-456B-82EE-B00FFEFFFEEC}" type="datetimeFigureOut">
              <a:rPr lang="pt-BR" smtClean="0"/>
              <a:t>07/09/2024</a:t>
            </a:fld>
            <a:endParaRPr lang="pt-B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A38BD9E3-7C59-4FAF-BBFA-32A25DCA2A51}" type="slidenum">
              <a:rPr lang="pt-BR" smtClean="0"/>
              <a:t>‹nº›</a:t>
            </a:fld>
            <a:endParaRPr lang="pt-BR"/>
          </a:p>
        </p:txBody>
      </p:sp>
    </p:spTree>
    <p:extLst>
      <p:ext uri="{BB962C8B-B14F-4D97-AF65-F5344CB8AC3E}">
        <p14:creationId xmlns:p14="http://schemas.microsoft.com/office/powerpoint/2010/main" val="42866626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agem 6" descr="Texto&#10;&#10;Descrição gerada automaticamente">
            <a:extLst>
              <a:ext uri="{FF2B5EF4-FFF2-40B4-BE49-F238E27FC236}">
                <a16:creationId xmlns:a16="http://schemas.microsoft.com/office/drawing/2014/main" id="{E8804E5A-8BDA-BD4E-3E11-3856553D2317}"/>
              </a:ext>
            </a:extLst>
          </p:cNvPr>
          <p:cNvPicPr>
            <a:picLocks noChangeAspect="1"/>
          </p:cNvPicPr>
          <p:nvPr/>
        </p:nvPicPr>
        <p:blipFill rotWithShape="1">
          <a:blip r:embed="rId2">
            <a:extLst>
              <a:ext uri="{28A0092B-C50C-407E-A947-70E740481C1C}">
                <a14:useLocalDpi xmlns:a14="http://schemas.microsoft.com/office/drawing/2010/main" val="0"/>
              </a:ext>
            </a:extLst>
          </a:blip>
          <a:srcRect l="2148"/>
          <a:stretch/>
        </p:blipFill>
        <p:spPr>
          <a:xfrm>
            <a:off x="35727" y="10"/>
            <a:ext cx="6857980" cy="9905990"/>
          </a:xfrm>
          <a:prstGeom prst="rect">
            <a:avLst/>
          </a:prstGeom>
        </p:spPr>
      </p:pic>
      <p:sp>
        <p:nvSpPr>
          <p:cNvPr id="8" name="CaixaDeTexto 7">
            <a:extLst>
              <a:ext uri="{FF2B5EF4-FFF2-40B4-BE49-F238E27FC236}">
                <a16:creationId xmlns:a16="http://schemas.microsoft.com/office/drawing/2014/main" id="{92D49210-31DB-42DC-8574-14E99895C92D}"/>
              </a:ext>
            </a:extLst>
          </p:cNvPr>
          <p:cNvSpPr txBox="1"/>
          <p:nvPr/>
        </p:nvSpPr>
        <p:spPr>
          <a:xfrm>
            <a:off x="1371600" y="6364356"/>
            <a:ext cx="5327374" cy="1231556"/>
          </a:xfrm>
          <a:prstGeom prst="rect">
            <a:avLst/>
          </a:prstGeom>
          <a:noFill/>
        </p:spPr>
        <p:txBody>
          <a:bodyPr wrap="square" rtlCol="0">
            <a:spAutoFit/>
          </a:bodyPr>
          <a:lstStyle/>
          <a:p>
            <a:pPr algn="just">
              <a:lnSpc>
                <a:spcPts val="3000"/>
              </a:lnSpc>
            </a:pPr>
            <a:r>
              <a:rPr lang="pt-BR" sz="2400" b="1" dirty="0">
                <a:effectLst/>
                <a:latin typeface="Candara" panose="020E0502030303020204" pitchFamily="34" charset="0"/>
              </a:rPr>
              <a:t>Proposta de expansão das formas de contato com a comunidade escolar </a:t>
            </a:r>
            <a:endParaRPr lang="pt-BR" sz="2400" dirty="0">
              <a:latin typeface="Candara" panose="020E0502030303020204" pitchFamily="34" charset="0"/>
            </a:endParaRPr>
          </a:p>
          <a:p>
            <a:pPr algn="just">
              <a:lnSpc>
                <a:spcPts val="3000"/>
              </a:lnSpc>
            </a:pPr>
            <a:endParaRPr lang="pt-BR" sz="2400" b="1" dirty="0">
              <a:latin typeface="Candara" panose="020E0502030303020204" pitchFamily="34" charset="0"/>
              <a:cs typeface="Arial" panose="020B0604020202020204" pitchFamily="34" charset="0"/>
            </a:endParaRPr>
          </a:p>
        </p:txBody>
      </p:sp>
      <p:sp>
        <p:nvSpPr>
          <p:cNvPr id="9" name="CaixaDeTexto 8">
            <a:extLst>
              <a:ext uri="{FF2B5EF4-FFF2-40B4-BE49-F238E27FC236}">
                <a16:creationId xmlns:a16="http://schemas.microsoft.com/office/drawing/2014/main" id="{639DE879-56B0-7F89-9B2C-F1F949681440}"/>
              </a:ext>
            </a:extLst>
          </p:cNvPr>
          <p:cNvSpPr txBox="1"/>
          <p:nvPr/>
        </p:nvSpPr>
        <p:spPr>
          <a:xfrm>
            <a:off x="1530626" y="7851638"/>
            <a:ext cx="5327374" cy="1015663"/>
          </a:xfrm>
          <a:prstGeom prst="rect">
            <a:avLst/>
          </a:prstGeom>
          <a:noFill/>
        </p:spPr>
        <p:txBody>
          <a:bodyPr wrap="square" rtlCol="0">
            <a:spAutoFit/>
          </a:bodyPr>
          <a:lstStyle/>
          <a:p>
            <a:pPr algn="r"/>
            <a:r>
              <a:rPr lang="pt-BR" sz="2000" b="1" dirty="0">
                <a:latin typeface="Candara" panose="020E0502030303020204" pitchFamily="34" charset="0"/>
              </a:rPr>
              <a:t>Fernando Mendes Tiago</a:t>
            </a:r>
          </a:p>
          <a:p>
            <a:pPr algn="r"/>
            <a:r>
              <a:rPr lang="pt-BR" sz="2000" b="1" dirty="0">
                <a:latin typeface="Candara" panose="020E0502030303020204" pitchFamily="34" charset="0"/>
              </a:rPr>
              <a:t>Prof. Dr. Ricardo Alexandre Marangoni</a:t>
            </a:r>
          </a:p>
          <a:p>
            <a:pPr algn="r"/>
            <a:r>
              <a:rPr lang="pt-BR" sz="2000" b="1" dirty="0">
                <a:latin typeface="Candara" panose="020E0502030303020204" pitchFamily="34" charset="0"/>
              </a:rPr>
              <a:t>2021</a:t>
            </a:r>
          </a:p>
        </p:txBody>
      </p:sp>
    </p:spTree>
    <p:extLst>
      <p:ext uri="{BB962C8B-B14F-4D97-AF65-F5344CB8AC3E}">
        <p14:creationId xmlns:p14="http://schemas.microsoft.com/office/powerpoint/2010/main" val="2824680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C3DA112B-548D-B4AC-4CCD-389A8E840384}"/>
              </a:ext>
            </a:extLst>
          </p:cNvPr>
          <p:cNvSpPr>
            <a:spLocks noGrp="1"/>
          </p:cNvSpPr>
          <p:nvPr>
            <p:ph type="subTitle" idx="1"/>
          </p:nvPr>
        </p:nvSpPr>
        <p:spPr>
          <a:xfrm>
            <a:off x="514350" y="687897"/>
            <a:ext cx="5829300" cy="8688859"/>
          </a:xfrm>
        </p:spPr>
        <p:txBody>
          <a:bodyPr>
            <a:normAutofit fontScale="70000" lnSpcReduction="20000"/>
          </a:bodyPr>
          <a:lstStyle/>
          <a:p>
            <a:pPr algn="just">
              <a:lnSpc>
                <a:spcPct val="170000"/>
              </a:lnSpc>
              <a:spcBef>
                <a:spcPts val="0"/>
              </a:spcBef>
            </a:pPr>
            <a:r>
              <a:rPr lang="pt-BR"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PROPOSTA DE EXPANSÃO DAS FORMAS DE CONTATO</a:t>
            </a:r>
            <a:r>
              <a:rPr lang="pt-BR" sz="2000" b="1" baseline="30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a:t>
            </a:r>
            <a:endParaRPr lang="pt-BR" sz="2000" dirty="0">
              <a:latin typeface="Arial" panose="020B0604020202020204" pitchFamily="34" charset="0"/>
              <a:cs typeface="Arial" panose="020B0604020202020204" pitchFamily="34" charset="0"/>
            </a:endParaRPr>
          </a:p>
          <a:p>
            <a:pPr algn="just">
              <a:lnSpc>
                <a:spcPct val="150000"/>
              </a:lnSpc>
              <a:spcBef>
                <a:spcPts val="0"/>
              </a:spcBef>
            </a:pPr>
            <a:endParaRPr lang="pt-BR" sz="1600" dirty="0">
              <a:effectLst/>
              <a:latin typeface="Arial" panose="020B0604020202020204" pitchFamily="34" charset="0"/>
              <a:cs typeface="Arial" panose="020B0604020202020204" pitchFamily="34" charset="0"/>
            </a:endParaRPr>
          </a:p>
          <a:p>
            <a:pPr algn="just">
              <a:lnSpc>
                <a:spcPct val="150000"/>
              </a:lnSpc>
              <a:spcBef>
                <a:spcPts val="0"/>
              </a:spcBef>
            </a:pPr>
            <a:r>
              <a:rPr lang="pt-BR" sz="1600" dirty="0">
                <a:effectLst/>
                <a:latin typeface="Arial" panose="020B0604020202020204" pitchFamily="34" charset="0"/>
                <a:cs typeface="Arial" panose="020B0604020202020204" pitchFamily="34" charset="0"/>
              </a:rPr>
              <a:t>	Antes de abordar a proposta de encaminhamento dessa pesquisa, salientamos alguns dos objetivos do Programa de Mestrado Profissional em Formação de Gestores Educacionais da UNICID, conforme o disposto no </a:t>
            </a:r>
            <a:r>
              <a:rPr lang="pt-BR" sz="1600" i="1" dirty="0">
                <a:effectLst/>
                <a:latin typeface="Arial" panose="020B0604020202020204" pitchFamily="34" charset="0"/>
                <a:cs typeface="Arial" panose="020B0604020202020204" pitchFamily="34" charset="0"/>
              </a:rPr>
              <a:t>site </a:t>
            </a:r>
            <a:r>
              <a:rPr lang="pt-BR" sz="1600" dirty="0">
                <a:effectLst/>
                <a:latin typeface="Arial" panose="020B0604020202020204" pitchFamily="34" charset="0"/>
                <a:cs typeface="Arial" panose="020B0604020202020204" pitchFamily="34" charset="0"/>
              </a:rPr>
              <a:t>dessa instituição:</a:t>
            </a:r>
          </a:p>
          <a:p>
            <a:pPr algn="just">
              <a:lnSpc>
                <a:spcPct val="150000"/>
              </a:lnSpc>
              <a:spcBef>
                <a:spcPts val="0"/>
              </a:spcBef>
            </a:pPr>
            <a:endParaRPr lang="pt-BR" sz="1600" dirty="0">
              <a:latin typeface="Arial" panose="020B0604020202020204" pitchFamily="34" charset="0"/>
              <a:cs typeface="Arial" panose="020B0604020202020204" pitchFamily="34" charset="0"/>
            </a:endParaRPr>
          </a:p>
          <a:p>
            <a:pPr marL="1440000" algn="just">
              <a:lnSpc>
                <a:spcPct val="120000"/>
              </a:lnSpc>
              <a:spcBef>
                <a:spcPts val="0"/>
              </a:spcBef>
            </a:pPr>
            <a:r>
              <a:rPr lang="pt-BR" sz="1300" dirty="0">
                <a:effectLst/>
                <a:latin typeface="Arial" panose="020B0604020202020204" pitchFamily="34" charset="0"/>
                <a:cs typeface="Arial" panose="020B0604020202020204" pitchFamily="34" charset="0"/>
              </a:rPr>
              <a:t>Proporcionar o estudo de referenciais teóricos e metodológicos aos profissionais da educação, para compreender, organizar e ampliar estratégias de gestão e aperfeiçoar sua participação, individual e coletiva, em espaços educativos;</a:t>
            </a:r>
          </a:p>
          <a:p>
            <a:pPr marL="1440000" algn="just">
              <a:lnSpc>
                <a:spcPct val="120000"/>
              </a:lnSpc>
              <a:spcBef>
                <a:spcPts val="0"/>
              </a:spcBef>
            </a:pPr>
            <a:r>
              <a:rPr lang="pt-BR" sz="1300" dirty="0">
                <a:effectLst/>
                <a:latin typeface="Arial" panose="020B0604020202020204" pitchFamily="34" charset="0"/>
                <a:cs typeface="Arial" panose="020B0604020202020204" pitchFamily="34" charset="0"/>
              </a:rPr>
              <a:t>Subsidiar a elaboração de instrumentos de planejamento, registro, acompanhamento e avaliação, lançando mão, sempre que possível, de recursos tecnológicos à disposição;</a:t>
            </a:r>
          </a:p>
          <a:p>
            <a:pPr marL="1440000" algn="just">
              <a:lnSpc>
                <a:spcPct val="120000"/>
              </a:lnSpc>
              <a:spcBef>
                <a:spcPts val="0"/>
              </a:spcBef>
            </a:pPr>
            <a:r>
              <a:rPr lang="pt-BR" sz="1300" dirty="0">
                <a:effectLst/>
                <a:latin typeface="Arial" panose="020B0604020202020204" pitchFamily="34" charset="0"/>
                <a:cs typeface="Arial" panose="020B0604020202020204" pitchFamily="34" charset="0"/>
              </a:rPr>
              <a:t>Proporcionar recursos necessários para a proposição e implementação de ações que possibilitem a reorganização e o aprimoramento das práticas de gestão e pedagógicas</a:t>
            </a:r>
            <a:r>
              <a:rPr lang="pt-BR" sz="1300" dirty="0">
                <a:latin typeface="Arial" panose="020B0604020202020204" pitchFamily="34" charset="0"/>
                <a:cs typeface="Arial" panose="020B0604020202020204" pitchFamily="34" charset="0"/>
              </a:rPr>
              <a:t> </a:t>
            </a:r>
            <a:r>
              <a:rPr lang="pt-BR" sz="1300" dirty="0">
                <a:effectLst/>
                <a:latin typeface="Arial" panose="020B0604020202020204" pitchFamily="34" charset="0"/>
                <a:cs typeface="Arial" panose="020B0604020202020204" pitchFamily="34" charset="0"/>
              </a:rPr>
              <a:t>(UNICID, 2021).</a:t>
            </a:r>
          </a:p>
          <a:p>
            <a:pPr algn="just">
              <a:lnSpc>
                <a:spcPct val="150000"/>
              </a:lnSpc>
              <a:spcBef>
                <a:spcPts val="0"/>
              </a:spcBef>
            </a:pPr>
            <a:endParaRPr lang="pt-BR" sz="1600" dirty="0">
              <a:latin typeface="Arial" panose="020B0604020202020204" pitchFamily="34" charset="0"/>
              <a:cs typeface="Arial" panose="020B0604020202020204" pitchFamily="34" charset="0"/>
            </a:endParaRPr>
          </a:p>
          <a:p>
            <a:pPr algn="just">
              <a:lnSpc>
                <a:spcPct val="170000"/>
              </a:lnSpc>
              <a:spcBef>
                <a:spcPts val="0"/>
              </a:spcBef>
            </a:pPr>
            <a:r>
              <a:rPr lang="pt-BR" sz="1600" dirty="0">
                <a:effectLst/>
                <a:latin typeface="Arial" panose="020B0604020202020204" pitchFamily="34" charset="0"/>
                <a:cs typeface="Arial" panose="020B0604020202020204" pitchFamily="34" charset="0"/>
              </a:rPr>
              <a:t>	A fim de contemplar tais objetivos, ao término da pesquisa foi desenvolvida essa proposta de intervenção. Considerando a discussão teórica sobre a função social da escola, que trouxe à tona a importância da ligação com a comunidade para que o sucesso da missão da instituição seja atingido, bem como a baixa quantidade de pesquisas e estudos cujo foco se dá na visão, percepção ou experiência dos TAs, entendemos que é necessário propiciar uma maneira de dar voz permanente a esses sujeitos nos assuntos do cotidiano do campus. </a:t>
            </a:r>
            <a:endParaRPr lang="pt-BR" sz="1600" dirty="0">
              <a:latin typeface="Arial" panose="020B0604020202020204" pitchFamily="34" charset="0"/>
              <a:cs typeface="Arial" panose="020B0604020202020204" pitchFamily="34" charset="0"/>
            </a:endParaRPr>
          </a:p>
          <a:p>
            <a:pPr algn="just">
              <a:lnSpc>
                <a:spcPct val="170000"/>
              </a:lnSpc>
              <a:spcBef>
                <a:spcPts val="0"/>
              </a:spcBef>
            </a:pPr>
            <a:r>
              <a:rPr lang="pt-BR" sz="1600" dirty="0">
                <a:effectLst/>
                <a:latin typeface="Arial" panose="020B0604020202020204" pitchFamily="34" charset="0"/>
                <a:cs typeface="Arial" panose="020B0604020202020204" pitchFamily="34" charset="0"/>
              </a:rPr>
              <a:t>	Nesse sentido, nossa proposta é de aproximação entre a direção e a comunidade, incluindo os TAs, mediante a expansão das formas de contato, hoje restritas a telefones e </a:t>
            </a:r>
            <a:r>
              <a:rPr lang="pt-BR" sz="1600" i="1" dirty="0">
                <a:effectLst/>
                <a:latin typeface="Arial" panose="020B0604020202020204" pitchFamily="34" charset="0"/>
                <a:cs typeface="Arial" panose="020B0604020202020204" pitchFamily="34" charset="0"/>
              </a:rPr>
              <a:t>e-mails </a:t>
            </a:r>
            <a:r>
              <a:rPr lang="pt-BR" sz="1600" dirty="0">
                <a:effectLst/>
                <a:latin typeface="Arial" panose="020B0604020202020204" pitchFamily="34" charset="0"/>
                <a:cs typeface="Arial" panose="020B0604020202020204" pitchFamily="34" charset="0"/>
              </a:rPr>
              <a:t>dos servidores dispostos no </a:t>
            </a:r>
            <a:r>
              <a:rPr lang="pt-BR" sz="1600" i="1" dirty="0">
                <a:effectLst/>
                <a:latin typeface="Arial" panose="020B0604020202020204" pitchFamily="34" charset="0"/>
                <a:cs typeface="Arial" panose="020B0604020202020204" pitchFamily="34" charset="0"/>
              </a:rPr>
              <a:t>site </a:t>
            </a:r>
            <a:r>
              <a:rPr lang="pt-BR" sz="1600" dirty="0">
                <a:effectLst/>
                <a:latin typeface="Arial" panose="020B0604020202020204" pitchFamily="34" charset="0"/>
                <a:cs typeface="Arial" panose="020B0604020202020204" pitchFamily="34" charset="0"/>
              </a:rPr>
              <a:t>institucional. Vieira, Singh e De-Carli (2020) evidenciam a “necessidade de envolver todos os colaboradores das escolas em seu processo de gestão, dado que todos eles são grupos de interesses influenciados por suas práticas e que também as influenciam.” (p. 48) e sugerem como forma de oportunizar maior participação de todos no processo de gestão escolar a “criação de caixa de sugestões e reuniões para discuti-las.” (p. 57). </a:t>
            </a:r>
            <a:endParaRPr lang="pt-BR" sz="1600" dirty="0">
              <a:latin typeface="Arial" panose="020B0604020202020204" pitchFamily="34" charset="0"/>
              <a:cs typeface="Arial" panose="020B0604020202020204" pitchFamily="34" charset="0"/>
            </a:endParaRPr>
          </a:p>
          <a:p>
            <a:pPr algn="just">
              <a:lnSpc>
                <a:spcPct val="170000"/>
              </a:lnSpc>
              <a:spcBef>
                <a:spcPts val="0"/>
              </a:spcBef>
            </a:pPr>
            <a:r>
              <a:rPr lang="pt-BR" sz="1600" dirty="0">
                <a:effectLst/>
                <a:latin typeface="Arial" panose="020B0604020202020204" pitchFamily="34" charset="0"/>
                <a:cs typeface="Arial" panose="020B0604020202020204" pitchFamily="34" charset="0"/>
              </a:rPr>
              <a:t>	Dessa maneira, encaminhamos a proposta da elaboração e disponibilização no site do IFSP campus Suzano de um de um formulário </a:t>
            </a:r>
            <a:r>
              <a:rPr lang="pt-BR" sz="1600" i="1" dirty="0">
                <a:effectLst/>
                <a:latin typeface="Arial" panose="020B0604020202020204" pitchFamily="34" charset="0"/>
                <a:cs typeface="Arial" panose="020B0604020202020204" pitchFamily="34" charset="0"/>
              </a:rPr>
              <a:t>online</a:t>
            </a:r>
            <a:r>
              <a:rPr lang="pt-BR" sz="1600" dirty="0">
                <a:effectLst/>
                <a:latin typeface="Arial" panose="020B0604020202020204" pitchFamily="34" charset="0"/>
                <a:cs typeface="Arial" panose="020B0604020202020204" pitchFamily="34" charset="0"/>
              </a:rPr>
              <a:t>, no estilo “caixa de sugestões”, que pode ser criado utilizando inúmeras ferramentas, inclusive o </a:t>
            </a:r>
            <a:r>
              <a:rPr lang="pt-BR" sz="1600" i="1" dirty="0">
                <a:effectLst/>
                <a:latin typeface="Arial" panose="020B0604020202020204" pitchFamily="34" charset="0"/>
                <a:cs typeface="Arial" panose="020B0604020202020204" pitchFamily="34" charset="0"/>
              </a:rPr>
              <a:t>LCE </a:t>
            </a:r>
            <a:r>
              <a:rPr lang="pt-BR" sz="1600" dirty="0">
                <a:effectLst/>
                <a:latin typeface="Arial" panose="020B0604020202020204" pitchFamily="34" charset="0"/>
                <a:cs typeface="Arial" panose="020B0604020202020204" pitchFamily="34" charset="0"/>
              </a:rPr>
              <a:t>que foi utilizado na elaboração do questionário aplicado aos servidores TAs como instrumento dessa pesquisa. </a:t>
            </a:r>
            <a:endParaRPr lang="pt-BR" sz="1600" dirty="0">
              <a:latin typeface="Arial" panose="020B0604020202020204" pitchFamily="34" charset="0"/>
              <a:cs typeface="Arial" panose="020B0604020202020204" pitchFamily="34" charset="0"/>
            </a:endParaRPr>
          </a:p>
          <a:p>
            <a:pPr algn="just">
              <a:lnSpc>
                <a:spcPct val="170000"/>
              </a:lnSpc>
              <a:spcBef>
                <a:spcPts val="0"/>
              </a:spcBef>
            </a:pPr>
            <a:r>
              <a:rPr lang="pt-BR" sz="1300" dirty="0">
                <a:effectLst/>
                <a:latin typeface="Arial" panose="020B0604020202020204" pitchFamily="34" charset="0"/>
                <a:cs typeface="Arial" panose="020B0604020202020204" pitchFamily="34" charset="0"/>
              </a:rPr>
              <a:t> </a:t>
            </a:r>
            <a:endParaRPr lang="pt-BR" sz="1300" dirty="0">
              <a:latin typeface="Arial" panose="020B0604020202020204" pitchFamily="34" charset="0"/>
              <a:cs typeface="Arial" panose="020B0604020202020204" pitchFamily="34" charset="0"/>
            </a:endParaRPr>
          </a:p>
          <a:p>
            <a:pPr algn="just"/>
            <a:endParaRPr lang="pt-BR" sz="1100" b="1" dirty="0">
              <a:effectLst/>
              <a:latin typeface="Arial" panose="020B0604020202020204" pitchFamily="34" charset="0"/>
            </a:endParaRPr>
          </a:p>
          <a:p>
            <a:pPr algn="just">
              <a:lnSpc>
                <a:spcPct val="115000"/>
              </a:lnSpc>
              <a:spcAft>
                <a:spcPts val="1000"/>
              </a:spcAft>
              <a:tabLst>
                <a:tab pos="2700020" algn="ctr"/>
                <a:tab pos="5400040" algn="r"/>
              </a:tabLst>
            </a:pPr>
            <a:r>
              <a:rPr lang="pt-BR" sz="1600" b="1" baseline="30000" dirty="0">
                <a:solidFill>
                  <a:srgbClr val="000000"/>
                </a:solidFill>
                <a:effectLst/>
                <a:latin typeface="Arial" panose="020B0604020202020204" pitchFamily="34" charset="0"/>
                <a:ea typeface="Arial" panose="020B0604020202020204" pitchFamily="34" charset="0"/>
                <a:cs typeface="Arial" panose="020B0604020202020204" pitchFamily="34" charset="0"/>
              </a:rPr>
              <a:t>1</a:t>
            </a:r>
            <a:r>
              <a:rPr lang="pt-BR" sz="1600" b="1" dirty="0">
                <a:solidFill>
                  <a:srgbClr val="000000"/>
                </a:solidFill>
                <a:effectLst/>
                <a:latin typeface="Arial" panose="020B0604020202020204" pitchFamily="34" charset="0"/>
                <a:ea typeface="Arial" panose="020B0604020202020204" pitchFamily="34" charset="0"/>
                <a:cs typeface="Arial" panose="020B0604020202020204" pitchFamily="34" charset="0"/>
              </a:rPr>
              <a:t>Excerto extraído da dissertação </a:t>
            </a:r>
            <a:r>
              <a:rPr lang="pt-BR" sz="1600" b="1" dirty="0">
                <a:solidFill>
                  <a:srgbClr val="000000"/>
                </a:solidFill>
                <a:latin typeface="Arial" panose="020B0604020202020204" pitchFamily="34" charset="0"/>
                <a:ea typeface="Arial" panose="020B0604020202020204" pitchFamily="34" charset="0"/>
                <a:cs typeface="Arial" panose="020B0604020202020204" pitchFamily="34" charset="0"/>
              </a:rPr>
              <a:t>(Tiago</a:t>
            </a:r>
            <a:r>
              <a:rPr lang="pt-BR" sz="1600" b="1" dirty="0">
                <a:solidFill>
                  <a:srgbClr val="000000"/>
                </a:solidFill>
                <a:effectLst/>
                <a:latin typeface="Arial" panose="020B0604020202020204" pitchFamily="34" charset="0"/>
                <a:ea typeface="Arial" panose="020B0604020202020204" pitchFamily="34" charset="0"/>
                <a:cs typeface="Arial" panose="020B0604020202020204" pitchFamily="34" charset="0"/>
              </a:rPr>
              <a:t>, 2021, p. </a:t>
            </a:r>
            <a:r>
              <a:rPr lang="pt-BR" sz="1600" b="1" dirty="0">
                <a:solidFill>
                  <a:srgbClr val="000000"/>
                </a:solidFill>
                <a:latin typeface="Arial" panose="020B0604020202020204" pitchFamily="34" charset="0"/>
                <a:ea typeface="Arial" panose="020B0604020202020204" pitchFamily="34" charset="0"/>
                <a:cs typeface="Arial" panose="020B0604020202020204" pitchFamily="34" charset="0"/>
              </a:rPr>
              <a:t>84-88</a:t>
            </a:r>
            <a:r>
              <a:rPr lang="pt-BR" sz="1600" b="1" dirty="0">
                <a:solidFill>
                  <a:srgbClr val="000000"/>
                </a:solidFill>
                <a:effectLst/>
                <a:latin typeface="Arial" panose="020B0604020202020204" pitchFamily="34" charset="0"/>
                <a:ea typeface="Arial" panose="020B0604020202020204" pitchFamily="34" charset="0"/>
                <a:cs typeface="Arial" panose="020B0604020202020204" pitchFamily="34" charset="0"/>
              </a:rPr>
              <a:t>)</a:t>
            </a:r>
            <a:r>
              <a:rPr lang="pt-PT" sz="1600" b="1" dirty="0">
                <a:latin typeface="Arial" panose="020B0604020202020204" pitchFamily="34" charset="0"/>
                <a:ea typeface="Arial" panose="020B0604020202020204" pitchFamily="34" charset="0"/>
              </a:rPr>
              <a:t>.</a:t>
            </a:r>
            <a:endParaRPr lang="pt-BR" sz="1600" b="1"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9269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8408C-C253-11CD-8817-3CDADFDDA405}"/>
            </a:ext>
          </a:extLst>
        </p:cNvPr>
        <p:cNvGrpSpPr/>
        <p:nvPr/>
      </p:nvGrpSpPr>
      <p:grpSpPr>
        <a:xfrm>
          <a:off x="0" y="0"/>
          <a:ext cx="0" cy="0"/>
          <a:chOff x="0" y="0"/>
          <a:chExt cx="0" cy="0"/>
        </a:xfrm>
      </p:grpSpPr>
      <p:sp>
        <p:nvSpPr>
          <p:cNvPr id="3" name="Subtítulo 2">
            <a:extLst>
              <a:ext uri="{FF2B5EF4-FFF2-40B4-BE49-F238E27FC236}">
                <a16:creationId xmlns:a16="http://schemas.microsoft.com/office/drawing/2014/main" id="{844C7C87-4E59-8D1B-A6EB-DDF41530DC8C}"/>
              </a:ext>
            </a:extLst>
          </p:cNvPr>
          <p:cNvSpPr>
            <a:spLocks noGrp="1"/>
          </p:cNvSpPr>
          <p:nvPr>
            <p:ph type="subTitle" idx="1"/>
          </p:nvPr>
        </p:nvSpPr>
        <p:spPr>
          <a:xfrm>
            <a:off x="494949" y="597388"/>
            <a:ext cx="5880683" cy="8918752"/>
          </a:xfrm>
        </p:spPr>
        <p:txBody>
          <a:bodyPr>
            <a:normAutofit/>
          </a:bodyPr>
          <a:lstStyle/>
          <a:p>
            <a:pPr algn="just">
              <a:lnSpc>
                <a:spcPct val="150000"/>
              </a:lnSpc>
              <a:spcBef>
                <a:spcPts val="0"/>
              </a:spcBef>
            </a:pPr>
            <a:endParaRPr lang="pt-BR" sz="1100" dirty="0">
              <a:effectLst/>
              <a:latin typeface="Arial" panose="020B0604020202020204" pitchFamily="34" charset="0"/>
              <a:cs typeface="Arial" panose="020B0604020202020204" pitchFamily="34" charset="0"/>
            </a:endParaRPr>
          </a:p>
          <a:p>
            <a:pPr algn="just">
              <a:lnSpc>
                <a:spcPct val="150000"/>
              </a:lnSpc>
              <a:spcBef>
                <a:spcPts val="0"/>
              </a:spcBef>
            </a:pPr>
            <a:r>
              <a:rPr lang="pt-BR" sz="1100" dirty="0">
                <a:latin typeface="Arial" panose="020B0604020202020204" pitchFamily="34" charset="0"/>
                <a:cs typeface="Arial" panose="020B0604020202020204" pitchFamily="34" charset="0"/>
              </a:rPr>
              <a:t>	</a:t>
            </a:r>
            <a:r>
              <a:rPr lang="pt-BR" sz="1100" dirty="0">
                <a:effectLst/>
                <a:latin typeface="Arial" panose="020B0604020202020204" pitchFamily="34" charset="0"/>
                <a:cs typeface="Arial" panose="020B0604020202020204" pitchFamily="34" charset="0"/>
              </a:rPr>
              <a:t>As informações enviadas a esse formulário, que deve permitir ao usuário a opção de se identificar ou não, deverão ser encaminhadas ao setor de comunicação do IFSP, responsável por coletar as sugestões apresentadas e encaminhar para debates entre os servidores nas reuniões mensais ordinárias, garantindo dessa maneira voz à comunidade e aos servidores TAs. </a:t>
            </a:r>
            <a:endParaRPr lang="pt-BR" sz="1100" dirty="0">
              <a:latin typeface="Arial" panose="020B0604020202020204" pitchFamily="34" charset="0"/>
              <a:cs typeface="Arial" panose="020B0604020202020204" pitchFamily="34" charset="0"/>
            </a:endParaRPr>
          </a:p>
          <a:p>
            <a:pPr algn="just">
              <a:lnSpc>
                <a:spcPct val="150000"/>
              </a:lnSpc>
              <a:spcBef>
                <a:spcPts val="0"/>
              </a:spcBef>
            </a:pPr>
            <a:r>
              <a:rPr lang="pt-BR" sz="1100" dirty="0">
                <a:effectLst/>
                <a:latin typeface="Arial" panose="020B0604020202020204" pitchFamily="34" charset="0"/>
                <a:cs typeface="Arial" panose="020B0604020202020204" pitchFamily="34" charset="0"/>
              </a:rPr>
              <a:t>	Dessa maneira, apresentamos um protótipo do formulário a ser disponibilizado no </a:t>
            </a:r>
            <a:r>
              <a:rPr lang="pt-BR" sz="1100" i="1" dirty="0">
                <a:effectLst/>
                <a:latin typeface="Arial" panose="020B0604020202020204" pitchFamily="34" charset="0"/>
                <a:cs typeface="Arial" panose="020B0604020202020204" pitchFamily="34" charset="0"/>
              </a:rPr>
              <a:t>site</a:t>
            </a:r>
            <a:r>
              <a:rPr lang="pt-BR" sz="1100" dirty="0">
                <a:effectLst/>
                <a:latin typeface="Arial" panose="020B0604020202020204" pitchFamily="34" charset="0"/>
                <a:cs typeface="Arial" panose="020B0604020202020204" pitchFamily="34" charset="0"/>
              </a:rPr>
              <a:t>, criado no </a:t>
            </a:r>
            <a:r>
              <a:rPr lang="pt-BR" sz="1100" i="1" dirty="0">
                <a:effectLst/>
                <a:latin typeface="Arial" panose="020B0604020202020204" pitchFamily="34" charset="0"/>
                <a:cs typeface="Arial" panose="020B0604020202020204" pitchFamily="34" charset="0"/>
              </a:rPr>
              <a:t>LCE </a:t>
            </a:r>
            <a:r>
              <a:rPr lang="pt-BR" sz="1100" dirty="0">
                <a:effectLst/>
                <a:latin typeface="Arial" panose="020B0604020202020204" pitchFamily="34" charset="0"/>
                <a:cs typeface="Arial" panose="020B0604020202020204" pitchFamily="34" charset="0"/>
              </a:rPr>
              <a:t>da mesma maneira que o questionário aplicado nessa pesquisa. Esse protótipo tem por objetivo facilitar a visualização do que pretendemos implementar, e se inicia com uma mensagem de boas-vindas ao usuário:</a:t>
            </a:r>
          </a:p>
          <a:p>
            <a:pPr algn="just">
              <a:lnSpc>
                <a:spcPct val="150000"/>
              </a:lnSpc>
              <a:spcBef>
                <a:spcPts val="0"/>
              </a:spcBef>
            </a:pPr>
            <a:endParaRPr lang="pt-BR" sz="1100" dirty="0">
              <a:latin typeface="Arial" panose="020B0604020202020204" pitchFamily="34" charset="0"/>
              <a:cs typeface="Arial" panose="020B0604020202020204" pitchFamily="34" charset="0"/>
            </a:endParaRPr>
          </a:p>
          <a:p>
            <a:pPr algn="just">
              <a:lnSpc>
                <a:spcPct val="150000"/>
              </a:lnSpc>
              <a:spcBef>
                <a:spcPts val="0"/>
              </a:spcBef>
            </a:pPr>
            <a:r>
              <a:rPr lang="pt-BR" sz="1100" dirty="0">
                <a:effectLst/>
                <a:latin typeface="Arial" panose="020B0604020202020204" pitchFamily="34" charset="0"/>
                <a:cs typeface="Arial" panose="020B0604020202020204" pitchFamily="34" charset="0"/>
              </a:rPr>
              <a:t> </a:t>
            </a:r>
            <a:endParaRPr lang="pt-BR" sz="1100" dirty="0">
              <a:latin typeface="Arial" panose="020B0604020202020204" pitchFamily="34" charset="0"/>
              <a:cs typeface="Arial" panose="020B0604020202020204" pitchFamily="34" charset="0"/>
            </a:endParaRPr>
          </a:p>
          <a:p>
            <a:pPr algn="just">
              <a:lnSpc>
                <a:spcPct val="150000"/>
              </a:lnSpc>
              <a:spcBef>
                <a:spcPts val="0"/>
              </a:spcBef>
            </a:pPr>
            <a:endParaRPr lang="pt-BR" sz="1100" b="1" dirty="0">
              <a:latin typeface="Arial" panose="020B0604020202020204" pitchFamily="34" charset="0"/>
              <a:cs typeface="Arial" panose="020B0604020202020204" pitchFamily="34" charset="0"/>
            </a:endParaRPr>
          </a:p>
        </p:txBody>
      </p:sp>
      <p:pic>
        <p:nvPicPr>
          <p:cNvPr id="2" name="Imagem 1">
            <a:extLst>
              <a:ext uri="{FF2B5EF4-FFF2-40B4-BE49-F238E27FC236}">
                <a16:creationId xmlns:a16="http://schemas.microsoft.com/office/drawing/2014/main" id="{EE8676C4-0BC1-2AC5-9598-FFCA9F9035A6}"/>
              </a:ext>
            </a:extLst>
          </p:cNvPr>
          <p:cNvPicPr>
            <a:picLocks noChangeAspect="1"/>
          </p:cNvPicPr>
          <p:nvPr/>
        </p:nvPicPr>
        <p:blipFill>
          <a:blip r:embed="rId2"/>
          <a:stretch>
            <a:fillRect/>
          </a:stretch>
        </p:blipFill>
        <p:spPr>
          <a:xfrm>
            <a:off x="573279" y="3455026"/>
            <a:ext cx="5789772" cy="2505850"/>
          </a:xfrm>
          <a:prstGeom prst="rect">
            <a:avLst/>
          </a:prstGeom>
        </p:spPr>
      </p:pic>
    </p:spTree>
    <p:extLst>
      <p:ext uri="{BB962C8B-B14F-4D97-AF65-F5344CB8AC3E}">
        <p14:creationId xmlns:p14="http://schemas.microsoft.com/office/powerpoint/2010/main" val="15735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6DF21-27DB-6184-A1D7-7C7EBAC17A11}"/>
            </a:ext>
          </a:extLst>
        </p:cNvPr>
        <p:cNvGrpSpPr/>
        <p:nvPr/>
      </p:nvGrpSpPr>
      <p:grpSpPr>
        <a:xfrm>
          <a:off x="0" y="0"/>
          <a:ext cx="0" cy="0"/>
          <a:chOff x="0" y="0"/>
          <a:chExt cx="0" cy="0"/>
        </a:xfrm>
      </p:grpSpPr>
      <p:pic>
        <p:nvPicPr>
          <p:cNvPr id="2" name="Imagem 1">
            <a:extLst>
              <a:ext uri="{FF2B5EF4-FFF2-40B4-BE49-F238E27FC236}">
                <a16:creationId xmlns:a16="http://schemas.microsoft.com/office/drawing/2014/main" id="{49BD57C1-7C2F-6B29-FDEB-55AA2E4BB7CF}"/>
              </a:ext>
            </a:extLst>
          </p:cNvPr>
          <p:cNvPicPr>
            <a:picLocks noChangeAspect="1"/>
          </p:cNvPicPr>
          <p:nvPr/>
        </p:nvPicPr>
        <p:blipFill>
          <a:blip r:embed="rId2"/>
          <a:stretch>
            <a:fillRect/>
          </a:stretch>
        </p:blipFill>
        <p:spPr>
          <a:xfrm>
            <a:off x="477123" y="597387"/>
            <a:ext cx="5885928" cy="4371753"/>
          </a:xfrm>
          <a:prstGeom prst="rect">
            <a:avLst/>
          </a:prstGeom>
        </p:spPr>
      </p:pic>
      <p:sp>
        <p:nvSpPr>
          <p:cNvPr id="3" name="Subtítulo 2">
            <a:extLst>
              <a:ext uri="{FF2B5EF4-FFF2-40B4-BE49-F238E27FC236}">
                <a16:creationId xmlns:a16="http://schemas.microsoft.com/office/drawing/2014/main" id="{65322A7C-7D3A-4323-8A03-74AC84C37917}"/>
              </a:ext>
            </a:extLst>
          </p:cNvPr>
          <p:cNvSpPr>
            <a:spLocks noGrp="1"/>
          </p:cNvSpPr>
          <p:nvPr>
            <p:ph type="subTitle" idx="1"/>
          </p:nvPr>
        </p:nvSpPr>
        <p:spPr>
          <a:xfrm>
            <a:off x="494949" y="597387"/>
            <a:ext cx="5880683" cy="8993179"/>
          </a:xfrm>
        </p:spPr>
        <p:txBody>
          <a:bodyPr>
            <a:normAutofit/>
          </a:bodyPr>
          <a:lstStyle/>
          <a:p>
            <a:pPr algn="just">
              <a:lnSpc>
                <a:spcPct val="150000"/>
              </a:lnSpc>
              <a:spcBef>
                <a:spcPts val="0"/>
              </a:spcBef>
            </a:pPr>
            <a:endParaRPr lang="pt-BR" sz="1100" dirty="0">
              <a:latin typeface="Arial" panose="020B0604020202020204" pitchFamily="34" charset="0"/>
              <a:cs typeface="Arial" panose="020B0604020202020204" pitchFamily="34" charset="0"/>
            </a:endParaRPr>
          </a:p>
          <a:p>
            <a:pPr algn="just">
              <a:lnSpc>
                <a:spcPct val="150000"/>
              </a:lnSpc>
              <a:spcBef>
                <a:spcPts val="0"/>
              </a:spcBef>
            </a:pPr>
            <a:endParaRPr lang="pt-BR" sz="1100" dirty="0">
              <a:latin typeface="Arial" panose="020B0604020202020204" pitchFamily="34" charset="0"/>
              <a:cs typeface="Arial" panose="020B0604020202020204" pitchFamily="34" charset="0"/>
            </a:endParaRPr>
          </a:p>
          <a:p>
            <a:pPr algn="just">
              <a:lnSpc>
                <a:spcPct val="150000"/>
              </a:lnSpc>
              <a:spcBef>
                <a:spcPts val="0"/>
              </a:spcBef>
            </a:pPr>
            <a:endParaRPr lang="pt-BR" sz="1100" dirty="0">
              <a:latin typeface="Arial" panose="020B0604020202020204" pitchFamily="34" charset="0"/>
              <a:cs typeface="Arial" panose="020B0604020202020204" pitchFamily="34" charset="0"/>
            </a:endParaRPr>
          </a:p>
          <a:p>
            <a:pPr algn="just">
              <a:lnSpc>
                <a:spcPct val="150000"/>
              </a:lnSpc>
              <a:spcBef>
                <a:spcPts val="0"/>
              </a:spcBef>
            </a:pPr>
            <a:endParaRPr lang="pt-BR" sz="1100" dirty="0">
              <a:latin typeface="Arial" panose="020B0604020202020204" pitchFamily="34" charset="0"/>
              <a:cs typeface="Arial" panose="020B0604020202020204" pitchFamily="34" charset="0"/>
            </a:endParaRPr>
          </a:p>
          <a:p>
            <a:pPr algn="just">
              <a:lnSpc>
                <a:spcPct val="150000"/>
              </a:lnSpc>
              <a:spcBef>
                <a:spcPts val="0"/>
              </a:spcBef>
            </a:pPr>
            <a:endParaRPr lang="pt-BR" sz="1100" dirty="0">
              <a:latin typeface="Arial" panose="020B0604020202020204" pitchFamily="34" charset="0"/>
              <a:cs typeface="Arial" panose="020B0604020202020204" pitchFamily="34" charset="0"/>
            </a:endParaRPr>
          </a:p>
          <a:p>
            <a:pPr algn="just">
              <a:lnSpc>
                <a:spcPct val="150000"/>
              </a:lnSpc>
              <a:spcBef>
                <a:spcPts val="0"/>
              </a:spcBef>
            </a:pPr>
            <a:endParaRPr lang="pt-BR" sz="1100" dirty="0">
              <a:latin typeface="Arial" panose="020B0604020202020204" pitchFamily="34" charset="0"/>
              <a:cs typeface="Arial" panose="020B0604020202020204" pitchFamily="34" charset="0"/>
            </a:endParaRPr>
          </a:p>
          <a:p>
            <a:pPr algn="just">
              <a:lnSpc>
                <a:spcPct val="150000"/>
              </a:lnSpc>
              <a:spcBef>
                <a:spcPts val="0"/>
              </a:spcBef>
            </a:pPr>
            <a:endParaRPr lang="pt-BR" sz="1100" dirty="0">
              <a:latin typeface="Arial" panose="020B0604020202020204" pitchFamily="34" charset="0"/>
              <a:cs typeface="Arial" panose="020B0604020202020204" pitchFamily="34" charset="0"/>
            </a:endParaRPr>
          </a:p>
          <a:p>
            <a:pPr algn="just">
              <a:lnSpc>
                <a:spcPct val="150000"/>
              </a:lnSpc>
              <a:spcBef>
                <a:spcPts val="0"/>
              </a:spcBef>
            </a:pPr>
            <a:endParaRPr lang="pt-BR" sz="1100" dirty="0">
              <a:latin typeface="Arial" panose="020B0604020202020204" pitchFamily="34" charset="0"/>
              <a:cs typeface="Arial" panose="020B0604020202020204" pitchFamily="34" charset="0"/>
            </a:endParaRPr>
          </a:p>
          <a:p>
            <a:pPr algn="just">
              <a:lnSpc>
                <a:spcPct val="150000"/>
              </a:lnSpc>
              <a:spcBef>
                <a:spcPts val="0"/>
              </a:spcBef>
            </a:pPr>
            <a:endParaRPr lang="pt-BR" sz="1100" dirty="0">
              <a:latin typeface="Arial" panose="020B0604020202020204" pitchFamily="34" charset="0"/>
              <a:cs typeface="Arial" panose="020B0604020202020204" pitchFamily="34" charset="0"/>
            </a:endParaRPr>
          </a:p>
          <a:p>
            <a:pPr algn="just">
              <a:lnSpc>
                <a:spcPct val="150000"/>
              </a:lnSpc>
              <a:spcBef>
                <a:spcPts val="0"/>
              </a:spcBef>
            </a:pPr>
            <a:endParaRPr lang="pt-BR" sz="1100" dirty="0">
              <a:latin typeface="Arial" panose="020B0604020202020204" pitchFamily="34" charset="0"/>
              <a:cs typeface="Arial" panose="020B0604020202020204" pitchFamily="34" charset="0"/>
            </a:endParaRPr>
          </a:p>
          <a:p>
            <a:pPr algn="just">
              <a:lnSpc>
                <a:spcPct val="150000"/>
              </a:lnSpc>
              <a:spcBef>
                <a:spcPts val="0"/>
              </a:spcBef>
            </a:pPr>
            <a:endParaRPr lang="pt-BR" sz="1100" dirty="0">
              <a:latin typeface="Arial" panose="020B0604020202020204" pitchFamily="34" charset="0"/>
              <a:cs typeface="Arial" panose="020B0604020202020204" pitchFamily="34" charset="0"/>
            </a:endParaRPr>
          </a:p>
          <a:p>
            <a:pPr algn="just">
              <a:lnSpc>
                <a:spcPct val="150000"/>
              </a:lnSpc>
              <a:spcBef>
                <a:spcPts val="0"/>
              </a:spcBef>
            </a:pPr>
            <a:endParaRPr lang="pt-BR" sz="1100" dirty="0">
              <a:latin typeface="Arial" panose="020B0604020202020204" pitchFamily="34" charset="0"/>
              <a:cs typeface="Arial" panose="020B0604020202020204" pitchFamily="34" charset="0"/>
            </a:endParaRPr>
          </a:p>
          <a:p>
            <a:pPr algn="just">
              <a:lnSpc>
                <a:spcPct val="150000"/>
              </a:lnSpc>
              <a:spcBef>
                <a:spcPts val="0"/>
              </a:spcBef>
            </a:pPr>
            <a:endParaRPr lang="pt-BR" sz="1100" dirty="0">
              <a:latin typeface="Arial" panose="020B0604020202020204" pitchFamily="34" charset="0"/>
              <a:cs typeface="Arial" panose="020B0604020202020204" pitchFamily="34" charset="0"/>
            </a:endParaRPr>
          </a:p>
          <a:p>
            <a:pPr algn="just">
              <a:lnSpc>
                <a:spcPct val="150000"/>
              </a:lnSpc>
              <a:spcBef>
                <a:spcPts val="0"/>
              </a:spcBef>
            </a:pPr>
            <a:endParaRPr lang="pt-BR" sz="1100" dirty="0">
              <a:latin typeface="Arial" panose="020B0604020202020204" pitchFamily="34" charset="0"/>
              <a:cs typeface="Arial" panose="020B0604020202020204" pitchFamily="34" charset="0"/>
            </a:endParaRPr>
          </a:p>
          <a:p>
            <a:pPr algn="just">
              <a:lnSpc>
                <a:spcPct val="150000"/>
              </a:lnSpc>
              <a:spcBef>
                <a:spcPts val="0"/>
              </a:spcBef>
            </a:pPr>
            <a:endParaRPr lang="pt-BR" sz="1100" dirty="0">
              <a:latin typeface="Arial" panose="020B0604020202020204" pitchFamily="34" charset="0"/>
              <a:cs typeface="Arial" panose="020B0604020202020204" pitchFamily="34" charset="0"/>
            </a:endParaRPr>
          </a:p>
          <a:p>
            <a:pPr algn="just">
              <a:lnSpc>
                <a:spcPct val="150000"/>
              </a:lnSpc>
              <a:spcBef>
                <a:spcPts val="0"/>
              </a:spcBef>
            </a:pPr>
            <a:endParaRPr lang="pt-BR" sz="1100" dirty="0">
              <a:latin typeface="Arial" panose="020B0604020202020204" pitchFamily="34" charset="0"/>
              <a:cs typeface="Arial" panose="020B0604020202020204" pitchFamily="34" charset="0"/>
            </a:endParaRPr>
          </a:p>
          <a:p>
            <a:pPr algn="just">
              <a:lnSpc>
                <a:spcPct val="150000"/>
              </a:lnSpc>
              <a:spcBef>
                <a:spcPts val="0"/>
              </a:spcBef>
            </a:pPr>
            <a:endParaRPr lang="pt-BR" sz="1100" dirty="0">
              <a:latin typeface="Arial" panose="020B0604020202020204" pitchFamily="34" charset="0"/>
              <a:cs typeface="Arial" panose="020B0604020202020204" pitchFamily="34" charset="0"/>
            </a:endParaRPr>
          </a:p>
          <a:p>
            <a:pPr algn="just">
              <a:lnSpc>
                <a:spcPct val="150000"/>
              </a:lnSpc>
              <a:spcBef>
                <a:spcPts val="0"/>
              </a:spcBef>
            </a:pPr>
            <a:endParaRPr lang="pt-BR" sz="1100" dirty="0">
              <a:latin typeface="Arial" panose="020B0604020202020204" pitchFamily="34" charset="0"/>
              <a:cs typeface="Arial" panose="020B0604020202020204" pitchFamily="34" charset="0"/>
            </a:endParaRPr>
          </a:p>
          <a:p>
            <a:pPr algn="just">
              <a:lnSpc>
                <a:spcPct val="150000"/>
              </a:lnSpc>
              <a:spcBef>
                <a:spcPts val="0"/>
              </a:spcBef>
            </a:pPr>
            <a:r>
              <a:rPr lang="pt-BR" sz="1100" dirty="0">
                <a:effectLst/>
                <a:latin typeface="Arial" panose="020B0604020202020204" pitchFamily="34" charset="0"/>
                <a:cs typeface="Arial" panose="020B0604020202020204" pitchFamily="34" charset="0"/>
              </a:rPr>
              <a:t>	Continuando, o formulário exibe campos para contato, caso seja do interesse do respondente. Salientamos que todas as opções não são obrigatórias nesse questionário, para conferir maior liberdade àquele que se expressa por ele. Assim, os campos “Nome, </a:t>
            </a:r>
            <a:r>
              <a:rPr lang="pt-BR" sz="1100" i="1" dirty="0">
                <a:effectLst/>
                <a:latin typeface="Arial" panose="020B0604020202020204" pitchFamily="34" charset="0"/>
                <a:cs typeface="Arial" panose="020B0604020202020204" pitchFamily="34" charset="0"/>
              </a:rPr>
              <a:t>E-mail </a:t>
            </a:r>
            <a:r>
              <a:rPr lang="pt-BR" sz="1100" dirty="0">
                <a:effectLst/>
                <a:latin typeface="Arial" panose="020B0604020202020204" pitchFamily="34" charset="0"/>
                <a:cs typeface="Arial" panose="020B0604020202020204" pitchFamily="34" charset="0"/>
              </a:rPr>
              <a:t>e telefone possuem o descritivo “opcional” em seus rótulos. É possível configurar um desvio lógico baseado no preenchimento da questão anterior, caso o respondente marque a opção “Não quero me identificar” o </a:t>
            </a:r>
            <a:r>
              <a:rPr lang="pt-BR" sz="1100" i="1" dirty="0">
                <a:effectLst/>
                <a:latin typeface="Arial" panose="020B0604020202020204" pitchFamily="34" charset="0"/>
                <a:cs typeface="Arial" panose="020B0604020202020204" pitchFamily="34" charset="0"/>
              </a:rPr>
              <a:t>LCE </a:t>
            </a:r>
            <a:r>
              <a:rPr lang="pt-BR" sz="1100" dirty="0">
                <a:effectLst/>
                <a:latin typeface="Arial" panose="020B0604020202020204" pitchFamily="34" charset="0"/>
                <a:cs typeface="Arial" panose="020B0604020202020204" pitchFamily="34" charset="0"/>
              </a:rPr>
              <a:t>ocultará os campos abaixo, mas para os fins de protótipo de formulário não julgamos necessária a implementação dessa funcionalidade. </a:t>
            </a:r>
            <a:endParaRPr lang="pt-BR" sz="1100" dirty="0">
              <a:latin typeface="Arial" panose="020B0604020202020204" pitchFamily="34" charset="0"/>
              <a:cs typeface="Arial" panose="020B0604020202020204" pitchFamily="34" charset="0"/>
            </a:endParaRPr>
          </a:p>
          <a:p>
            <a:pPr algn="just">
              <a:lnSpc>
                <a:spcPct val="150000"/>
              </a:lnSpc>
              <a:spcBef>
                <a:spcPts val="0"/>
              </a:spcBef>
            </a:pPr>
            <a:endParaRPr lang="pt-BR" sz="1100" dirty="0">
              <a:latin typeface="Arial" panose="020B0604020202020204" pitchFamily="34" charset="0"/>
              <a:cs typeface="Arial" panose="020B0604020202020204" pitchFamily="34" charset="0"/>
            </a:endParaRPr>
          </a:p>
        </p:txBody>
      </p:sp>
      <p:sp>
        <p:nvSpPr>
          <p:cNvPr id="4" name="CaixaDeTexto 3">
            <a:extLst>
              <a:ext uri="{FF2B5EF4-FFF2-40B4-BE49-F238E27FC236}">
                <a16:creationId xmlns:a16="http://schemas.microsoft.com/office/drawing/2014/main" id="{644CBE8F-AEBA-B488-354D-0B698016C624}"/>
              </a:ext>
            </a:extLst>
          </p:cNvPr>
          <p:cNvSpPr txBox="1"/>
          <p:nvPr/>
        </p:nvSpPr>
        <p:spPr>
          <a:xfrm>
            <a:off x="2881423" y="5209953"/>
            <a:ext cx="184731" cy="369332"/>
          </a:xfrm>
          <a:prstGeom prst="rect">
            <a:avLst/>
          </a:prstGeom>
          <a:noFill/>
        </p:spPr>
        <p:txBody>
          <a:bodyPr wrap="none" rtlCol="0">
            <a:spAutoFit/>
          </a:bodyPr>
          <a:lstStyle/>
          <a:p>
            <a:endParaRPr lang="pt-BR" dirty="0"/>
          </a:p>
        </p:txBody>
      </p:sp>
    </p:spTree>
    <p:extLst>
      <p:ext uri="{BB962C8B-B14F-4D97-AF65-F5344CB8AC3E}">
        <p14:creationId xmlns:p14="http://schemas.microsoft.com/office/powerpoint/2010/main" val="4032122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C5BD92-8BA5-E3E2-79AD-BEFAA9D84AAF}"/>
            </a:ext>
          </a:extLst>
        </p:cNvPr>
        <p:cNvGrpSpPr/>
        <p:nvPr/>
      </p:nvGrpSpPr>
      <p:grpSpPr>
        <a:xfrm>
          <a:off x="0" y="0"/>
          <a:ext cx="0" cy="0"/>
          <a:chOff x="0" y="0"/>
          <a:chExt cx="0" cy="0"/>
        </a:xfrm>
      </p:grpSpPr>
      <p:pic>
        <p:nvPicPr>
          <p:cNvPr id="4" name="Imagem 3">
            <a:extLst>
              <a:ext uri="{FF2B5EF4-FFF2-40B4-BE49-F238E27FC236}">
                <a16:creationId xmlns:a16="http://schemas.microsoft.com/office/drawing/2014/main" id="{8194F5FA-BF90-F133-7F49-0DDD911F671E}"/>
              </a:ext>
            </a:extLst>
          </p:cNvPr>
          <p:cNvPicPr>
            <a:picLocks noChangeAspect="1"/>
          </p:cNvPicPr>
          <p:nvPr/>
        </p:nvPicPr>
        <p:blipFill>
          <a:blip r:embed="rId2"/>
          <a:stretch>
            <a:fillRect/>
          </a:stretch>
        </p:blipFill>
        <p:spPr>
          <a:xfrm>
            <a:off x="509324" y="606377"/>
            <a:ext cx="5866308" cy="7302505"/>
          </a:xfrm>
          <a:prstGeom prst="rect">
            <a:avLst/>
          </a:prstGeom>
        </p:spPr>
      </p:pic>
      <p:sp>
        <p:nvSpPr>
          <p:cNvPr id="3" name="Subtítulo 2">
            <a:extLst>
              <a:ext uri="{FF2B5EF4-FFF2-40B4-BE49-F238E27FC236}">
                <a16:creationId xmlns:a16="http://schemas.microsoft.com/office/drawing/2014/main" id="{DC144A95-F581-F904-F4EE-FB7EB1C113BF}"/>
              </a:ext>
            </a:extLst>
          </p:cNvPr>
          <p:cNvSpPr>
            <a:spLocks noGrp="1"/>
          </p:cNvSpPr>
          <p:nvPr>
            <p:ph type="subTitle" idx="1"/>
          </p:nvPr>
        </p:nvSpPr>
        <p:spPr>
          <a:xfrm>
            <a:off x="494949" y="597387"/>
            <a:ext cx="5880683" cy="9039594"/>
          </a:xfrm>
        </p:spPr>
        <p:txBody>
          <a:bodyPr>
            <a:normAutofit/>
          </a:bodyPr>
          <a:lstStyle/>
          <a:p>
            <a:pPr algn="just">
              <a:lnSpc>
                <a:spcPct val="150000"/>
              </a:lnSpc>
              <a:spcBef>
                <a:spcPts val="0"/>
              </a:spcBef>
            </a:pPr>
            <a:endParaRPr lang="pt-BR" sz="1100" dirty="0">
              <a:latin typeface="Arial" panose="020B0604020202020204" pitchFamily="34" charset="0"/>
              <a:cs typeface="Arial" panose="020B0604020202020204" pitchFamily="34" charset="0"/>
            </a:endParaRPr>
          </a:p>
          <a:p>
            <a:pPr algn="just">
              <a:lnSpc>
                <a:spcPct val="150000"/>
              </a:lnSpc>
              <a:spcBef>
                <a:spcPts val="0"/>
              </a:spcBef>
            </a:pPr>
            <a:endParaRPr lang="pt-BR" sz="1100" dirty="0">
              <a:latin typeface="Arial" panose="020B0604020202020204" pitchFamily="34" charset="0"/>
              <a:cs typeface="Arial" panose="020B0604020202020204" pitchFamily="34" charset="0"/>
            </a:endParaRPr>
          </a:p>
          <a:p>
            <a:pPr algn="just">
              <a:lnSpc>
                <a:spcPct val="150000"/>
              </a:lnSpc>
              <a:spcBef>
                <a:spcPts val="0"/>
              </a:spcBef>
            </a:pPr>
            <a:endParaRPr lang="pt-BR" sz="1100" dirty="0">
              <a:latin typeface="Arial" panose="020B0604020202020204" pitchFamily="34" charset="0"/>
              <a:cs typeface="Arial" panose="020B0604020202020204" pitchFamily="34" charset="0"/>
            </a:endParaRPr>
          </a:p>
          <a:p>
            <a:pPr algn="just">
              <a:lnSpc>
                <a:spcPct val="150000"/>
              </a:lnSpc>
              <a:spcBef>
                <a:spcPts val="0"/>
              </a:spcBef>
            </a:pPr>
            <a:endParaRPr lang="pt-BR" sz="1100" dirty="0">
              <a:latin typeface="Arial" panose="020B0604020202020204" pitchFamily="34" charset="0"/>
              <a:cs typeface="Arial" panose="020B0604020202020204" pitchFamily="34" charset="0"/>
            </a:endParaRPr>
          </a:p>
          <a:p>
            <a:pPr algn="just">
              <a:lnSpc>
                <a:spcPct val="150000"/>
              </a:lnSpc>
              <a:spcBef>
                <a:spcPts val="0"/>
              </a:spcBef>
            </a:pPr>
            <a:endParaRPr lang="pt-BR" sz="1100" dirty="0">
              <a:latin typeface="Arial" panose="020B0604020202020204" pitchFamily="34" charset="0"/>
              <a:cs typeface="Arial" panose="020B0604020202020204" pitchFamily="34" charset="0"/>
            </a:endParaRPr>
          </a:p>
          <a:p>
            <a:pPr algn="just">
              <a:lnSpc>
                <a:spcPct val="150000"/>
              </a:lnSpc>
              <a:spcBef>
                <a:spcPts val="0"/>
              </a:spcBef>
            </a:pPr>
            <a:endParaRPr lang="pt-BR" sz="1100" dirty="0">
              <a:latin typeface="Arial" panose="020B0604020202020204" pitchFamily="34" charset="0"/>
              <a:cs typeface="Arial" panose="020B0604020202020204" pitchFamily="34" charset="0"/>
            </a:endParaRPr>
          </a:p>
          <a:p>
            <a:pPr algn="just">
              <a:lnSpc>
                <a:spcPct val="150000"/>
              </a:lnSpc>
              <a:spcBef>
                <a:spcPts val="0"/>
              </a:spcBef>
            </a:pPr>
            <a:endParaRPr lang="pt-BR" sz="1100" dirty="0">
              <a:latin typeface="Arial" panose="020B0604020202020204" pitchFamily="34" charset="0"/>
              <a:cs typeface="Arial" panose="020B0604020202020204" pitchFamily="34" charset="0"/>
            </a:endParaRPr>
          </a:p>
          <a:p>
            <a:pPr algn="just">
              <a:lnSpc>
                <a:spcPct val="150000"/>
              </a:lnSpc>
              <a:spcBef>
                <a:spcPts val="0"/>
              </a:spcBef>
            </a:pPr>
            <a:endParaRPr lang="pt-BR" sz="1100" dirty="0">
              <a:latin typeface="Arial" panose="020B0604020202020204" pitchFamily="34" charset="0"/>
              <a:cs typeface="Arial" panose="020B0604020202020204" pitchFamily="34" charset="0"/>
            </a:endParaRPr>
          </a:p>
          <a:p>
            <a:pPr algn="just">
              <a:lnSpc>
                <a:spcPct val="150000"/>
              </a:lnSpc>
              <a:spcBef>
                <a:spcPts val="0"/>
              </a:spcBef>
            </a:pPr>
            <a:endParaRPr lang="pt-BR" sz="1100" dirty="0">
              <a:latin typeface="Arial" panose="020B0604020202020204" pitchFamily="34" charset="0"/>
              <a:cs typeface="Arial" panose="020B0604020202020204" pitchFamily="34" charset="0"/>
            </a:endParaRPr>
          </a:p>
          <a:p>
            <a:pPr algn="just">
              <a:lnSpc>
                <a:spcPct val="150000"/>
              </a:lnSpc>
              <a:spcBef>
                <a:spcPts val="0"/>
              </a:spcBef>
            </a:pPr>
            <a:endParaRPr lang="pt-BR" sz="1100" dirty="0">
              <a:latin typeface="Arial" panose="020B0604020202020204" pitchFamily="34" charset="0"/>
              <a:cs typeface="Arial" panose="020B0604020202020204" pitchFamily="34" charset="0"/>
            </a:endParaRPr>
          </a:p>
          <a:p>
            <a:pPr algn="just">
              <a:lnSpc>
                <a:spcPct val="150000"/>
              </a:lnSpc>
              <a:spcBef>
                <a:spcPts val="0"/>
              </a:spcBef>
            </a:pPr>
            <a:endParaRPr lang="pt-BR" sz="1100" dirty="0">
              <a:latin typeface="Arial" panose="020B0604020202020204" pitchFamily="34" charset="0"/>
              <a:cs typeface="Arial" panose="020B0604020202020204" pitchFamily="34" charset="0"/>
            </a:endParaRPr>
          </a:p>
          <a:p>
            <a:pPr algn="just">
              <a:lnSpc>
                <a:spcPct val="150000"/>
              </a:lnSpc>
              <a:spcBef>
                <a:spcPts val="0"/>
              </a:spcBef>
            </a:pPr>
            <a:endParaRPr lang="pt-BR" sz="1100" dirty="0">
              <a:latin typeface="Arial" panose="020B0604020202020204" pitchFamily="34" charset="0"/>
              <a:cs typeface="Arial" panose="020B0604020202020204" pitchFamily="34" charset="0"/>
            </a:endParaRPr>
          </a:p>
          <a:p>
            <a:pPr algn="just">
              <a:lnSpc>
                <a:spcPct val="150000"/>
              </a:lnSpc>
              <a:spcBef>
                <a:spcPts val="0"/>
              </a:spcBef>
            </a:pPr>
            <a:endParaRPr lang="pt-BR" sz="1100" dirty="0">
              <a:latin typeface="Arial" panose="020B0604020202020204" pitchFamily="34" charset="0"/>
              <a:cs typeface="Arial" panose="020B0604020202020204" pitchFamily="34" charset="0"/>
            </a:endParaRPr>
          </a:p>
          <a:p>
            <a:pPr algn="just">
              <a:lnSpc>
                <a:spcPct val="150000"/>
              </a:lnSpc>
              <a:spcBef>
                <a:spcPts val="0"/>
              </a:spcBef>
            </a:pPr>
            <a:endParaRPr lang="pt-BR" sz="1100" dirty="0">
              <a:latin typeface="Arial" panose="020B0604020202020204" pitchFamily="34" charset="0"/>
              <a:cs typeface="Arial" panose="020B0604020202020204" pitchFamily="34" charset="0"/>
            </a:endParaRPr>
          </a:p>
          <a:p>
            <a:pPr algn="just">
              <a:lnSpc>
                <a:spcPct val="150000"/>
              </a:lnSpc>
              <a:spcBef>
                <a:spcPts val="0"/>
              </a:spcBef>
            </a:pPr>
            <a:endParaRPr lang="pt-BR" sz="1100" dirty="0">
              <a:latin typeface="Arial" panose="020B0604020202020204" pitchFamily="34" charset="0"/>
              <a:cs typeface="Arial" panose="020B0604020202020204" pitchFamily="34" charset="0"/>
            </a:endParaRPr>
          </a:p>
          <a:p>
            <a:pPr algn="just">
              <a:lnSpc>
                <a:spcPct val="150000"/>
              </a:lnSpc>
              <a:spcBef>
                <a:spcPts val="0"/>
              </a:spcBef>
            </a:pPr>
            <a:endParaRPr lang="pt-BR" sz="1100" dirty="0">
              <a:latin typeface="Arial" panose="020B0604020202020204" pitchFamily="34" charset="0"/>
              <a:cs typeface="Arial" panose="020B0604020202020204" pitchFamily="34" charset="0"/>
            </a:endParaRPr>
          </a:p>
          <a:p>
            <a:pPr algn="just">
              <a:lnSpc>
                <a:spcPct val="150000"/>
              </a:lnSpc>
              <a:spcBef>
                <a:spcPts val="0"/>
              </a:spcBef>
            </a:pPr>
            <a:endParaRPr lang="pt-BR" sz="1100" dirty="0">
              <a:latin typeface="Arial" panose="020B0604020202020204" pitchFamily="34" charset="0"/>
              <a:cs typeface="Arial" panose="020B0604020202020204" pitchFamily="34" charset="0"/>
            </a:endParaRPr>
          </a:p>
          <a:p>
            <a:pPr algn="just">
              <a:lnSpc>
                <a:spcPct val="150000"/>
              </a:lnSpc>
              <a:spcBef>
                <a:spcPts val="0"/>
              </a:spcBef>
            </a:pPr>
            <a:endParaRPr lang="pt-BR" sz="1100" dirty="0">
              <a:latin typeface="Arial" panose="020B0604020202020204" pitchFamily="34" charset="0"/>
              <a:cs typeface="Arial" panose="020B0604020202020204" pitchFamily="34" charset="0"/>
            </a:endParaRPr>
          </a:p>
          <a:p>
            <a:pPr algn="just">
              <a:lnSpc>
                <a:spcPct val="150000"/>
              </a:lnSpc>
              <a:spcBef>
                <a:spcPts val="0"/>
              </a:spcBef>
            </a:pPr>
            <a:endParaRPr lang="pt-BR" sz="1100" dirty="0">
              <a:latin typeface="Arial" panose="020B0604020202020204" pitchFamily="34" charset="0"/>
              <a:cs typeface="Arial" panose="020B0604020202020204" pitchFamily="34" charset="0"/>
            </a:endParaRPr>
          </a:p>
          <a:p>
            <a:pPr algn="just">
              <a:lnSpc>
                <a:spcPct val="150000"/>
              </a:lnSpc>
              <a:spcBef>
                <a:spcPts val="0"/>
              </a:spcBef>
            </a:pPr>
            <a:endParaRPr lang="pt-BR" sz="1100" dirty="0">
              <a:latin typeface="Arial" panose="020B0604020202020204" pitchFamily="34" charset="0"/>
              <a:cs typeface="Arial" panose="020B0604020202020204" pitchFamily="34" charset="0"/>
            </a:endParaRPr>
          </a:p>
          <a:p>
            <a:pPr algn="just">
              <a:lnSpc>
                <a:spcPct val="150000"/>
              </a:lnSpc>
              <a:spcBef>
                <a:spcPts val="0"/>
              </a:spcBef>
            </a:pPr>
            <a:endParaRPr lang="pt-BR" sz="1100" dirty="0">
              <a:latin typeface="Arial" panose="020B0604020202020204" pitchFamily="34" charset="0"/>
              <a:cs typeface="Arial" panose="020B0604020202020204" pitchFamily="34" charset="0"/>
            </a:endParaRPr>
          </a:p>
          <a:p>
            <a:pPr algn="just">
              <a:lnSpc>
                <a:spcPct val="150000"/>
              </a:lnSpc>
              <a:spcBef>
                <a:spcPts val="0"/>
              </a:spcBef>
            </a:pPr>
            <a:endParaRPr lang="pt-BR" sz="1100" dirty="0">
              <a:latin typeface="Arial" panose="020B0604020202020204" pitchFamily="34" charset="0"/>
              <a:cs typeface="Arial" panose="020B0604020202020204" pitchFamily="34" charset="0"/>
            </a:endParaRPr>
          </a:p>
          <a:p>
            <a:pPr algn="just">
              <a:lnSpc>
                <a:spcPct val="150000"/>
              </a:lnSpc>
              <a:spcBef>
                <a:spcPts val="0"/>
              </a:spcBef>
            </a:pPr>
            <a:endParaRPr lang="pt-BR" sz="1100" dirty="0">
              <a:latin typeface="Arial" panose="020B0604020202020204" pitchFamily="34" charset="0"/>
              <a:cs typeface="Arial" panose="020B0604020202020204" pitchFamily="34" charset="0"/>
            </a:endParaRPr>
          </a:p>
          <a:p>
            <a:pPr algn="just">
              <a:lnSpc>
                <a:spcPct val="150000"/>
              </a:lnSpc>
              <a:spcBef>
                <a:spcPts val="0"/>
              </a:spcBef>
            </a:pPr>
            <a:endParaRPr lang="pt-BR" sz="1100" dirty="0">
              <a:latin typeface="Arial" panose="020B0604020202020204" pitchFamily="34" charset="0"/>
              <a:cs typeface="Arial" panose="020B0604020202020204" pitchFamily="34" charset="0"/>
            </a:endParaRPr>
          </a:p>
          <a:p>
            <a:pPr algn="just">
              <a:lnSpc>
                <a:spcPct val="150000"/>
              </a:lnSpc>
              <a:spcBef>
                <a:spcPts val="0"/>
              </a:spcBef>
            </a:pPr>
            <a:endParaRPr lang="pt-BR" sz="1100" dirty="0">
              <a:latin typeface="Arial" panose="020B0604020202020204" pitchFamily="34" charset="0"/>
              <a:cs typeface="Arial" panose="020B0604020202020204" pitchFamily="34" charset="0"/>
            </a:endParaRPr>
          </a:p>
          <a:p>
            <a:pPr algn="just">
              <a:lnSpc>
                <a:spcPct val="150000"/>
              </a:lnSpc>
              <a:spcBef>
                <a:spcPts val="0"/>
              </a:spcBef>
            </a:pPr>
            <a:endParaRPr lang="pt-BR" sz="1100" dirty="0">
              <a:latin typeface="Arial" panose="020B0604020202020204" pitchFamily="34" charset="0"/>
              <a:cs typeface="Arial" panose="020B0604020202020204" pitchFamily="34" charset="0"/>
            </a:endParaRPr>
          </a:p>
          <a:p>
            <a:pPr algn="just">
              <a:lnSpc>
                <a:spcPct val="150000"/>
              </a:lnSpc>
              <a:spcBef>
                <a:spcPts val="0"/>
              </a:spcBef>
            </a:pPr>
            <a:endParaRPr lang="pt-BR" sz="1100" dirty="0">
              <a:latin typeface="Arial" panose="020B0604020202020204" pitchFamily="34" charset="0"/>
              <a:cs typeface="Arial" panose="020B0604020202020204" pitchFamily="34" charset="0"/>
            </a:endParaRPr>
          </a:p>
          <a:p>
            <a:pPr algn="just">
              <a:lnSpc>
                <a:spcPct val="150000"/>
              </a:lnSpc>
              <a:spcBef>
                <a:spcPts val="0"/>
              </a:spcBef>
            </a:pPr>
            <a:endParaRPr lang="pt-BR" sz="1100" dirty="0">
              <a:latin typeface="Arial" panose="020B0604020202020204" pitchFamily="34" charset="0"/>
              <a:cs typeface="Arial" panose="020B0604020202020204" pitchFamily="34" charset="0"/>
            </a:endParaRPr>
          </a:p>
          <a:p>
            <a:pPr algn="just">
              <a:lnSpc>
                <a:spcPct val="150000"/>
              </a:lnSpc>
              <a:spcBef>
                <a:spcPts val="0"/>
              </a:spcBef>
            </a:pPr>
            <a:endParaRPr lang="pt-BR" sz="1100" dirty="0">
              <a:latin typeface="Arial" panose="020B0604020202020204" pitchFamily="34" charset="0"/>
              <a:cs typeface="Arial" panose="020B0604020202020204" pitchFamily="34" charset="0"/>
            </a:endParaRPr>
          </a:p>
          <a:p>
            <a:pPr algn="just">
              <a:lnSpc>
                <a:spcPct val="150000"/>
              </a:lnSpc>
              <a:spcBef>
                <a:spcPts val="0"/>
              </a:spcBef>
            </a:pPr>
            <a:endParaRPr lang="pt-BR" sz="1100" dirty="0">
              <a:latin typeface="Arial" panose="020B0604020202020204" pitchFamily="34" charset="0"/>
              <a:cs typeface="Arial" panose="020B0604020202020204" pitchFamily="34" charset="0"/>
            </a:endParaRPr>
          </a:p>
          <a:p>
            <a:pPr algn="just">
              <a:lnSpc>
                <a:spcPct val="150000"/>
              </a:lnSpc>
              <a:spcBef>
                <a:spcPts val="0"/>
              </a:spcBef>
            </a:pPr>
            <a:endParaRPr lang="pt-BR" sz="1100" dirty="0">
              <a:latin typeface="Arial" panose="020B0604020202020204" pitchFamily="34" charset="0"/>
              <a:cs typeface="Arial" panose="020B0604020202020204" pitchFamily="34" charset="0"/>
            </a:endParaRPr>
          </a:p>
          <a:p>
            <a:pPr algn="just">
              <a:lnSpc>
                <a:spcPct val="150000"/>
              </a:lnSpc>
              <a:spcBef>
                <a:spcPts val="0"/>
              </a:spcBef>
            </a:pPr>
            <a:endParaRPr lang="pt-BR" sz="1100" dirty="0">
              <a:latin typeface="Arial" panose="020B0604020202020204" pitchFamily="34" charset="0"/>
              <a:cs typeface="Arial" panose="020B0604020202020204" pitchFamily="34" charset="0"/>
            </a:endParaRPr>
          </a:p>
          <a:p>
            <a:pPr algn="just">
              <a:lnSpc>
                <a:spcPct val="150000"/>
              </a:lnSpc>
              <a:spcBef>
                <a:spcPts val="0"/>
              </a:spcBef>
            </a:pPr>
            <a:endParaRPr lang="pt-BR" sz="1100" dirty="0">
              <a:latin typeface="Arial" panose="020B0604020202020204" pitchFamily="34" charset="0"/>
              <a:cs typeface="Arial" panose="020B0604020202020204" pitchFamily="34" charset="0"/>
            </a:endParaRPr>
          </a:p>
          <a:p>
            <a:pPr algn="just">
              <a:lnSpc>
                <a:spcPct val="150000"/>
              </a:lnSpc>
              <a:spcBef>
                <a:spcPts val="0"/>
              </a:spcBef>
            </a:pPr>
            <a:endParaRPr lang="pt-BR"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7476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168B8-0358-F091-F616-6888B6CF6235}"/>
            </a:ext>
          </a:extLst>
        </p:cNvPr>
        <p:cNvGrpSpPr/>
        <p:nvPr/>
      </p:nvGrpSpPr>
      <p:grpSpPr>
        <a:xfrm>
          <a:off x="0" y="0"/>
          <a:ext cx="0" cy="0"/>
          <a:chOff x="0" y="0"/>
          <a:chExt cx="0" cy="0"/>
        </a:xfrm>
      </p:grpSpPr>
      <p:sp>
        <p:nvSpPr>
          <p:cNvPr id="3" name="Subtítulo 2">
            <a:extLst>
              <a:ext uri="{FF2B5EF4-FFF2-40B4-BE49-F238E27FC236}">
                <a16:creationId xmlns:a16="http://schemas.microsoft.com/office/drawing/2014/main" id="{47E8ED7B-F82A-C60B-ACA6-636DC3C898CF}"/>
              </a:ext>
            </a:extLst>
          </p:cNvPr>
          <p:cNvSpPr>
            <a:spLocks noGrp="1"/>
          </p:cNvSpPr>
          <p:nvPr>
            <p:ph type="subTitle" idx="1"/>
          </p:nvPr>
        </p:nvSpPr>
        <p:spPr>
          <a:xfrm>
            <a:off x="494949" y="597388"/>
            <a:ext cx="5880683" cy="9023690"/>
          </a:xfrm>
        </p:spPr>
        <p:txBody>
          <a:bodyPr>
            <a:normAutofit/>
          </a:bodyPr>
          <a:lstStyle/>
          <a:p>
            <a:pPr algn="just">
              <a:lnSpc>
                <a:spcPct val="150000"/>
              </a:lnSpc>
              <a:spcBef>
                <a:spcPts val="0"/>
              </a:spcBef>
            </a:pPr>
            <a:endParaRPr lang="pt-BR" sz="1100" dirty="0">
              <a:effectLst/>
              <a:latin typeface="Arial" panose="020B0604020202020204" pitchFamily="34" charset="0"/>
              <a:cs typeface="Arial" panose="020B0604020202020204" pitchFamily="34" charset="0"/>
            </a:endParaRPr>
          </a:p>
          <a:p>
            <a:pPr algn="just">
              <a:lnSpc>
                <a:spcPct val="150000"/>
              </a:lnSpc>
              <a:spcBef>
                <a:spcPts val="0"/>
              </a:spcBef>
            </a:pPr>
            <a:r>
              <a:rPr lang="pt-BR" sz="1100" dirty="0">
                <a:effectLst/>
                <a:latin typeface="Arial" panose="020B0604020202020204" pitchFamily="34" charset="0"/>
                <a:cs typeface="Arial" panose="020B0604020202020204" pitchFamily="34" charset="0"/>
              </a:rPr>
              <a:t>	Ao pressionar o botão “Enviar” o </a:t>
            </a:r>
            <a:r>
              <a:rPr lang="pt-BR" sz="1100" i="1" dirty="0">
                <a:effectLst/>
                <a:latin typeface="Arial" panose="020B0604020202020204" pitchFamily="34" charset="0"/>
                <a:cs typeface="Arial" panose="020B0604020202020204" pitchFamily="34" charset="0"/>
              </a:rPr>
              <a:t>LCE </a:t>
            </a:r>
            <a:r>
              <a:rPr lang="pt-BR" sz="1100" dirty="0">
                <a:effectLst/>
                <a:latin typeface="Arial" panose="020B0604020202020204" pitchFamily="34" charset="0"/>
                <a:cs typeface="Arial" panose="020B0604020202020204" pitchFamily="34" charset="0"/>
              </a:rPr>
              <a:t>enviará as informações inseridas pelo respondente ao setor responsável por coletar, organizar e encaminhar essas manifestações às reuniões mensais ordinárias do campus Suzano. Recomendamos que fique a cargo de um setor com tarefas relacionadas à comunicação. Esse protótipo de formulário de contato, nossa proposta de encaminhamento para a presente pesquisa, está hospedado em nosso servidor de testes e disponível para acesso </a:t>
            </a:r>
            <a:r>
              <a:rPr lang="pt-BR" sz="1100" i="1" dirty="0">
                <a:effectLst/>
                <a:latin typeface="Arial" panose="020B0604020202020204" pitchFamily="34" charset="0"/>
                <a:cs typeface="Arial" panose="020B0604020202020204" pitchFamily="34" charset="0"/>
              </a:rPr>
              <a:t>online </a:t>
            </a:r>
            <a:r>
              <a:rPr lang="pt-BR" sz="1100" dirty="0">
                <a:effectLst/>
                <a:latin typeface="Arial" panose="020B0604020202020204" pitchFamily="34" charset="0"/>
                <a:cs typeface="Arial" panose="020B0604020202020204" pitchFamily="34" charset="0"/>
              </a:rPr>
              <a:t>pelo </a:t>
            </a:r>
            <a:r>
              <a:rPr lang="pt-BR" sz="1100" i="1" dirty="0">
                <a:effectLst/>
                <a:latin typeface="Arial" panose="020B0604020202020204" pitchFamily="34" charset="0"/>
                <a:cs typeface="Arial" panose="020B0604020202020204" pitchFamily="34" charset="0"/>
              </a:rPr>
              <a:t>link</a:t>
            </a:r>
            <a:r>
              <a:rPr lang="pt-BR" sz="1100" dirty="0">
                <a:effectLst/>
                <a:latin typeface="Arial" panose="020B0604020202020204" pitchFamily="34" charset="0"/>
                <a:cs typeface="Arial" panose="020B0604020202020204" pitchFamily="34" charset="0"/>
              </a:rPr>
              <a:t>: </a:t>
            </a:r>
            <a:r>
              <a:rPr lang="pt-BR" sz="1100" u="sng" dirty="0">
                <a:effectLst/>
                <a:latin typeface="Arial" panose="020B0604020202020204" pitchFamily="34" charset="0"/>
                <a:cs typeface="Arial" panose="020B0604020202020204" pitchFamily="34" charset="0"/>
              </a:rPr>
              <a:t>http://</a:t>
            </a:r>
            <a:r>
              <a:rPr lang="pt-BR" sz="1100" u="sng" dirty="0" err="1">
                <a:effectLst/>
                <a:latin typeface="Arial" panose="020B0604020202020204" pitchFamily="34" charset="0"/>
                <a:cs typeface="Arial" panose="020B0604020202020204" pitchFamily="34" charset="0"/>
              </a:rPr>
              <a:t>szn.ifsp.edu.br</a:t>
            </a:r>
            <a:r>
              <a:rPr lang="pt-BR" sz="1100" u="sng" dirty="0">
                <a:effectLst/>
                <a:latin typeface="Arial" panose="020B0604020202020204" pitchFamily="34" charset="0"/>
                <a:cs typeface="Arial" panose="020B0604020202020204" pitchFamily="34" charset="0"/>
              </a:rPr>
              <a:t>/</a:t>
            </a:r>
            <a:r>
              <a:rPr lang="pt-BR" sz="1100" u="sng" dirty="0" err="1">
                <a:effectLst/>
                <a:latin typeface="Arial" panose="020B0604020202020204" pitchFamily="34" charset="0"/>
                <a:cs typeface="Arial" panose="020B0604020202020204" pitchFamily="34" charset="0"/>
              </a:rPr>
              <a:t>limesurvey</a:t>
            </a:r>
            <a:r>
              <a:rPr lang="pt-BR" sz="1100" u="sng" dirty="0">
                <a:effectLst/>
                <a:latin typeface="Arial" panose="020B0604020202020204" pitchFamily="34" charset="0"/>
                <a:cs typeface="Arial" panose="020B0604020202020204" pitchFamily="34" charset="0"/>
              </a:rPr>
              <a:t>/</a:t>
            </a:r>
            <a:r>
              <a:rPr lang="pt-BR" sz="1100" u="sng" dirty="0" err="1">
                <a:effectLst/>
                <a:latin typeface="Arial" panose="020B0604020202020204" pitchFamily="34" charset="0"/>
                <a:cs typeface="Arial" panose="020B0604020202020204" pitchFamily="34" charset="0"/>
              </a:rPr>
              <a:t>index.php</a:t>
            </a:r>
            <a:r>
              <a:rPr lang="pt-BR" sz="1100" u="sng" dirty="0">
                <a:effectLst/>
                <a:latin typeface="Arial" panose="020B0604020202020204" pitchFamily="34" charset="0"/>
                <a:cs typeface="Arial" panose="020B0604020202020204" pitchFamily="34" charset="0"/>
              </a:rPr>
              <a:t>/641177?newtest=</a:t>
            </a:r>
            <a:r>
              <a:rPr lang="pt-BR" sz="1100" u="sng" dirty="0" err="1">
                <a:effectLst/>
                <a:latin typeface="Arial" panose="020B0604020202020204" pitchFamily="34" charset="0"/>
                <a:cs typeface="Arial" panose="020B0604020202020204" pitchFamily="34" charset="0"/>
              </a:rPr>
              <a:t>Y&amp;lang</a:t>
            </a:r>
            <a:r>
              <a:rPr lang="pt-BR" sz="1100" u="sng" dirty="0">
                <a:effectLst/>
                <a:latin typeface="Arial" panose="020B0604020202020204" pitchFamily="34" charset="0"/>
                <a:cs typeface="Arial" panose="020B0604020202020204" pitchFamily="34" charset="0"/>
              </a:rPr>
              <a:t>=</a:t>
            </a:r>
            <a:r>
              <a:rPr lang="pt-BR" sz="1100" u="sng" dirty="0" err="1">
                <a:effectLst/>
                <a:latin typeface="Arial" panose="020B0604020202020204" pitchFamily="34" charset="0"/>
                <a:cs typeface="Arial" panose="020B0604020202020204" pitchFamily="34" charset="0"/>
              </a:rPr>
              <a:t>pt</a:t>
            </a:r>
            <a:r>
              <a:rPr lang="pt-BR" sz="1100" u="sng" dirty="0">
                <a:effectLst/>
                <a:latin typeface="Arial" panose="020B0604020202020204" pitchFamily="34" charset="0"/>
                <a:cs typeface="Arial" panose="020B0604020202020204" pitchFamily="34" charset="0"/>
              </a:rPr>
              <a:t>-BR</a:t>
            </a:r>
            <a:r>
              <a:rPr lang="pt-BR" sz="1100" dirty="0">
                <a:effectLst/>
                <a:latin typeface="Arial" panose="020B0604020202020204" pitchFamily="34" charset="0"/>
                <a:cs typeface="Arial" panose="020B0604020202020204" pitchFamily="34" charset="0"/>
              </a:rPr>
              <a:t> </a:t>
            </a:r>
            <a:endParaRPr lang="pt-BR" sz="1100" dirty="0">
              <a:latin typeface="Arial" panose="020B0604020202020204" pitchFamily="34" charset="0"/>
              <a:cs typeface="Arial" panose="020B0604020202020204" pitchFamily="34" charset="0"/>
            </a:endParaRPr>
          </a:p>
          <a:p>
            <a:pPr algn="just">
              <a:lnSpc>
                <a:spcPct val="150000"/>
              </a:lnSpc>
              <a:spcBef>
                <a:spcPts val="0"/>
              </a:spcBef>
            </a:pPr>
            <a:r>
              <a:rPr lang="pt-BR" sz="1100" dirty="0">
                <a:effectLst/>
                <a:latin typeface="Arial" panose="020B0604020202020204" pitchFamily="34" charset="0"/>
                <a:cs typeface="Arial" panose="020B0604020202020204" pitchFamily="34" charset="0"/>
              </a:rPr>
              <a:t>	Esperamos com essa proposta manter um canal aberto com a comunidade do IFSP, garantindo voz aos diversos grupos que compõe a nossa instituição, inclusive os servidores TAs, de forma a potencializar a capacidade de cumprimento da função social da instituição, mediante aproximação à comunidade.</a:t>
            </a:r>
            <a:endParaRPr lang="pt-BR"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1579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BD899-7B3B-1B52-B17F-361091D1A279}"/>
            </a:ext>
          </a:extLst>
        </p:cNvPr>
        <p:cNvGrpSpPr/>
        <p:nvPr/>
      </p:nvGrpSpPr>
      <p:grpSpPr>
        <a:xfrm>
          <a:off x="0" y="0"/>
          <a:ext cx="0" cy="0"/>
          <a:chOff x="0" y="0"/>
          <a:chExt cx="0" cy="0"/>
        </a:xfrm>
      </p:grpSpPr>
      <p:sp>
        <p:nvSpPr>
          <p:cNvPr id="3" name="Subtítulo 2">
            <a:extLst>
              <a:ext uri="{FF2B5EF4-FFF2-40B4-BE49-F238E27FC236}">
                <a16:creationId xmlns:a16="http://schemas.microsoft.com/office/drawing/2014/main" id="{B15EB9FF-2B30-1127-2F38-23A102A4E2C8}"/>
              </a:ext>
            </a:extLst>
          </p:cNvPr>
          <p:cNvSpPr>
            <a:spLocks noGrp="1"/>
          </p:cNvSpPr>
          <p:nvPr>
            <p:ph type="subTitle" idx="1"/>
          </p:nvPr>
        </p:nvSpPr>
        <p:spPr>
          <a:xfrm>
            <a:off x="494949" y="597388"/>
            <a:ext cx="5880683" cy="2391656"/>
          </a:xfrm>
        </p:spPr>
        <p:txBody>
          <a:bodyPr>
            <a:normAutofit/>
          </a:bodyPr>
          <a:lstStyle/>
          <a:p>
            <a:pPr algn="just">
              <a:lnSpc>
                <a:spcPct val="150000"/>
              </a:lnSpc>
              <a:spcBef>
                <a:spcPts val="0"/>
              </a:spcBef>
            </a:pPr>
            <a:r>
              <a:rPr lang="pt-BR" sz="1100" b="1" dirty="0">
                <a:latin typeface="Arial" panose="020B0604020202020204" pitchFamily="34" charset="0"/>
                <a:cs typeface="Arial" panose="020B0604020202020204" pitchFamily="34" charset="0"/>
              </a:rPr>
              <a:t>REFERÊNCIA DA DISSERTAÇÃO:</a:t>
            </a:r>
          </a:p>
          <a:p>
            <a:pPr algn="just">
              <a:lnSpc>
                <a:spcPct val="150000"/>
              </a:lnSpc>
              <a:spcBef>
                <a:spcPts val="0"/>
              </a:spcBef>
            </a:pPr>
            <a:endParaRPr lang="pt-BR" sz="1100" dirty="0">
              <a:latin typeface="Arial" panose="020B0604020202020204" pitchFamily="34" charset="0"/>
              <a:cs typeface="Arial" panose="020B0604020202020204" pitchFamily="34" charset="0"/>
            </a:endParaRPr>
          </a:p>
          <a:p>
            <a:pPr algn="just">
              <a:lnSpc>
                <a:spcPct val="150000"/>
              </a:lnSpc>
              <a:spcBef>
                <a:spcPts val="0"/>
              </a:spcBef>
            </a:pPr>
            <a:r>
              <a:rPr lang="pt-BR" sz="1100" dirty="0">
                <a:latin typeface="Arial" panose="020B0604020202020204" pitchFamily="34" charset="0"/>
                <a:cs typeface="Arial" panose="020B0604020202020204" pitchFamily="34" charset="0"/>
              </a:rPr>
              <a:t>TIAGO, Fernando Mendes. </a:t>
            </a:r>
            <a:r>
              <a:rPr lang="pt-BR" sz="1100" b="1" dirty="0">
                <a:effectLst/>
                <a:latin typeface="Arial" panose="020B0604020202020204" pitchFamily="34" charset="0"/>
                <a:cs typeface="Arial" panose="020B0604020202020204" pitchFamily="34" charset="0"/>
              </a:rPr>
              <a:t>A visão dos servidores técnico-administrativos sobre a função social do IFSP</a:t>
            </a:r>
            <a:r>
              <a:rPr lang="pt-BR" sz="1100" dirty="0">
                <a:latin typeface="Arial" panose="020B0604020202020204" pitchFamily="34" charset="0"/>
                <a:cs typeface="Arial" panose="020B0604020202020204" pitchFamily="34" charset="0"/>
              </a:rPr>
              <a:t>. 2021. 97fls. Dissertação (Mestrado em Formação de Gestores Educacionais) – Programa de Pós-Graduação Profissional em Formação de Gestores Educacionais, Universidade Cidade de São Paulo, São Paulo, 2021.</a:t>
            </a:r>
          </a:p>
        </p:txBody>
      </p:sp>
    </p:spTree>
    <p:extLst>
      <p:ext uri="{BB962C8B-B14F-4D97-AF65-F5344CB8AC3E}">
        <p14:creationId xmlns:p14="http://schemas.microsoft.com/office/powerpoint/2010/main" val="471889891"/>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178</TotalTime>
  <Words>897</Words>
  <Application>Microsoft Macintosh PowerPoint</Application>
  <PresentationFormat>Papel A4 (210 x 297 mm)</PresentationFormat>
  <Paragraphs>80</Paragraphs>
  <Slides>7</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7</vt:i4>
      </vt:variant>
    </vt:vector>
  </HeadingPairs>
  <TitlesOfParts>
    <vt:vector size="13" baseType="lpstr">
      <vt:lpstr>Aptos</vt:lpstr>
      <vt:lpstr>Arial</vt:lpstr>
      <vt:lpstr>Calibri</vt:lpstr>
      <vt:lpstr>Calibri Light</vt:lpstr>
      <vt:lpstr>Candara</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Natalia de Santana Prenholato</dc:creator>
  <cp:lastModifiedBy>Ricardo Alexandre Marangoni</cp:lastModifiedBy>
  <cp:revision>130</cp:revision>
  <dcterms:created xsi:type="dcterms:W3CDTF">2023-10-30T16:20:24Z</dcterms:created>
  <dcterms:modified xsi:type="dcterms:W3CDTF">2024-09-07T20:18:28Z</dcterms:modified>
</cp:coreProperties>
</file>