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3" r:id="rId5"/>
    <p:sldId id="262" r:id="rId6"/>
    <p:sldId id="264"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p:scale>
          <a:sx n="130" d="100"/>
          <a:sy n="130" d="100"/>
        </p:scale>
        <p:origin x="2088" y="-2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69EC18B-6D39-456B-82EE-B00FFEFFFEEC}" type="datetimeFigureOut">
              <a:rPr lang="pt-BR" smtClean="0"/>
              <a:t>07/09/2024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388990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69EC18B-6D39-456B-82EE-B00FFEFFFEEC}" type="datetimeFigureOut">
              <a:rPr lang="pt-BR" smtClean="0"/>
              <a:t>07/09/2024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172425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69EC18B-6D39-456B-82EE-B00FFEFFFEEC}" type="datetimeFigureOut">
              <a:rPr lang="pt-BR" smtClean="0"/>
              <a:t>07/09/2024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403442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69EC18B-6D39-456B-82EE-B00FFEFFFEEC}" type="datetimeFigureOut">
              <a:rPr lang="pt-BR" smtClean="0"/>
              <a:t>07/09/2024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240140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69EC18B-6D39-456B-82EE-B00FFEFFFEEC}" type="datetimeFigureOut">
              <a:rPr lang="pt-BR" smtClean="0"/>
              <a:t>07/09/2024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58498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69EC18B-6D39-456B-82EE-B00FFEFFFEEC}" type="datetimeFigureOut">
              <a:rPr lang="pt-BR" smtClean="0"/>
              <a:t>07/09/2024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275681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472381" y="3618442"/>
            <a:ext cx="2901255"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3471863" y="3618442"/>
            <a:ext cx="2915543"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69EC18B-6D39-456B-82EE-B00FFEFFFEEC}" type="datetimeFigureOut">
              <a:rPr lang="pt-BR" smtClean="0"/>
              <a:t>07/09/2024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250904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69EC18B-6D39-456B-82EE-B00FFEFFFEEC}" type="datetimeFigureOut">
              <a:rPr lang="pt-BR" smtClean="0"/>
              <a:t>07/09/2024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266949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C18B-6D39-456B-82EE-B00FFEFFFEEC}" type="datetimeFigureOut">
              <a:rPr lang="pt-BR" smtClean="0"/>
              <a:t>07/09/2024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315983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69EC18B-6D39-456B-82EE-B00FFEFFFEEC}" type="datetimeFigureOut">
              <a:rPr lang="pt-BR" smtClean="0"/>
              <a:t>07/09/2024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300608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69EC18B-6D39-456B-82EE-B00FFEFFFEEC}" type="datetimeFigureOut">
              <a:rPr lang="pt-BR" smtClean="0"/>
              <a:t>07/09/2024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3036273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69EC18B-6D39-456B-82EE-B00FFEFFFEEC}" type="datetimeFigureOut">
              <a:rPr lang="pt-BR" smtClean="0"/>
              <a:t>07/09/2024</a:t>
            </a:fld>
            <a:endParaRPr lang="pt-B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38BD9E3-7C59-4FAF-BBFA-32A25DCA2A51}" type="slidenum">
              <a:rPr lang="pt-BR" smtClean="0"/>
              <a:t>‹nº›</a:t>
            </a:fld>
            <a:endParaRPr lang="pt-BR"/>
          </a:p>
        </p:txBody>
      </p:sp>
    </p:spTree>
    <p:extLst>
      <p:ext uri="{BB962C8B-B14F-4D97-AF65-F5344CB8AC3E}">
        <p14:creationId xmlns:p14="http://schemas.microsoft.com/office/powerpoint/2010/main" val="428666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m 6" descr="Texto&#10;&#10;Descrição gerada automaticamente">
            <a:extLst>
              <a:ext uri="{FF2B5EF4-FFF2-40B4-BE49-F238E27FC236}">
                <a16:creationId xmlns:a16="http://schemas.microsoft.com/office/drawing/2014/main" id="{E8804E5A-8BDA-BD4E-3E11-3856553D2317}"/>
              </a:ext>
            </a:extLst>
          </p:cNvPr>
          <p:cNvPicPr>
            <a:picLocks noChangeAspect="1"/>
          </p:cNvPicPr>
          <p:nvPr/>
        </p:nvPicPr>
        <p:blipFill rotWithShape="1">
          <a:blip r:embed="rId2">
            <a:extLst>
              <a:ext uri="{28A0092B-C50C-407E-A947-70E740481C1C}">
                <a14:useLocalDpi xmlns:a14="http://schemas.microsoft.com/office/drawing/2010/main" val="0"/>
              </a:ext>
            </a:extLst>
          </a:blip>
          <a:srcRect l="2148"/>
          <a:stretch/>
        </p:blipFill>
        <p:spPr>
          <a:xfrm>
            <a:off x="35727" y="10"/>
            <a:ext cx="6857980" cy="9905990"/>
          </a:xfrm>
          <a:prstGeom prst="rect">
            <a:avLst/>
          </a:prstGeom>
        </p:spPr>
      </p:pic>
      <p:sp>
        <p:nvSpPr>
          <p:cNvPr id="8" name="CaixaDeTexto 7">
            <a:extLst>
              <a:ext uri="{FF2B5EF4-FFF2-40B4-BE49-F238E27FC236}">
                <a16:creationId xmlns:a16="http://schemas.microsoft.com/office/drawing/2014/main" id="{92D49210-31DB-42DC-8574-14E99895C92D}"/>
              </a:ext>
            </a:extLst>
          </p:cNvPr>
          <p:cNvSpPr txBox="1"/>
          <p:nvPr/>
        </p:nvSpPr>
        <p:spPr>
          <a:xfrm>
            <a:off x="1371600" y="6364356"/>
            <a:ext cx="5327374" cy="1616276"/>
          </a:xfrm>
          <a:prstGeom prst="rect">
            <a:avLst/>
          </a:prstGeom>
          <a:noFill/>
        </p:spPr>
        <p:txBody>
          <a:bodyPr wrap="square" rtlCol="0">
            <a:spAutoFit/>
          </a:bodyPr>
          <a:lstStyle/>
          <a:p>
            <a:pPr algn="just">
              <a:lnSpc>
                <a:spcPts val="3000"/>
              </a:lnSpc>
            </a:pPr>
            <a:r>
              <a:rPr lang="pt-BR" sz="2400" b="1" dirty="0">
                <a:effectLst/>
                <a:latin typeface="Candara" panose="020E0502030303020204" pitchFamily="34" charset="0"/>
              </a:rPr>
              <a:t>Proposta de intervenção: um quadro de competências para os diretores do IFSP </a:t>
            </a:r>
            <a:endParaRPr lang="pt-BR" sz="2400" dirty="0">
              <a:latin typeface="Candara" panose="020E0502030303020204" pitchFamily="34" charset="0"/>
            </a:endParaRPr>
          </a:p>
          <a:p>
            <a:pPr algn="just">
              <a:lnSpc>
                <a:spcPts val="3000"/>
              </a:lnSpc>
            </a:pPr>
            <a:endParaRPr lang="pt-BR" sz="2400" b="1" dirty="0">
              <a:latin typeface="Candara" panose="020E0502030303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639DE879-56B0-7F89-9B2C-F1F949681440}"/>
              </a:ext>
            </a:extLst>
          </p:cNvPr>
          <p:cNvSpPr txBox="1"/>
          <p:nvPr/>
        </p:nvSpPr>
        <p:spPr>
          <a:xfrm>
            <a:off x="1530626" y="7851638"/>
            <a:ext cx="5327374" cy="1015663"/>
          </a:xfrm>
          <a:prstGeom prst="rect">
            <a:avLst/>
          </a:prstGeom>
          <a:noFill/>
        </p:spPr>
        <p:txBody>
          <a:bodyPr wrap="square" rtlCol="0">
            <a:spAutoFit/>
          </a:bodyPr>
          <a:lstStyle/>
          <a:p>
            <a:pPr algn="r"/>
            <a:r>
              <a:rPr lang="pt-BR" sz="2000" b="1" dirty="0">
                <a:latin typeface="Candara" panose="020E0502030303020204" pitchFamily="34" charset="0"/>
              </a:rPr>
              <a:t>Elaine Cristina dos Santos</a:t>
            </a:r>
          </a:p>
          <a:p>
            <a:pPr algn="r"/>
            <a:r>
              <a:rPr lang="pt-BR" sz="2000" b="1" dirty="0">
                <a:latin typeface="Candara" panose="020E0502030303020204" pitchFamily="34" charset="0"/>
              </a:rPr>
              <a:t>Prof. Dr. Ricardo Alexandre Marangoni</a:t>
            </a:r>
          </a:p>
          <a:p>
            <a:pPr algn="r"/>
            <a:r>
              <a:rPr lang="pt-BR" sz="2000" b="1" dirty="0">
                <a:latin typeface="Candara" panose="020E0502030303020204" pitchFamily="34" charset="0"/>
              </a:rPr>
              <a:t>2022</a:t>
            </a:r>
          </a:p>
        </p:txBody>
      </p:sp>
    </p:spTree>
    <p:extLst>
      <p:ext uri="{BB962C8B-B14F-4D97-AF65-F5344CB8AC3E}">
        <p14:creationId xmlns:p14="http://schemas.microsoft.com/office/powerpoint/2010/main" val="282468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3DA112B-548D-B4AC-4CCD-389A8E840384}"/>
              </a:ext>
            </a:extLst>
          </p:cNvPr>
          <p:cNvSpPr>
            <a:spLocks noGrp="1"/>
          </p:cNvSpPr>
          <p:nvPr>
            <p:ph type="subTitle" idx="1"/>
          </p:nvPr>
        </p:nvSpPr>
        <p:spPr>
          <a:xfrm>
            <a:off x="514350" y="687897"/>
            <a:ext cx="5829300" cy="8688859"/>
          </a:xfrm>
        </p:spPr>
        <p:txBody>
          <a:bodyPr>
            <a:normAutofit fontScale="40000" lnSpcReduction="20000"/>
          </a:bodyPr>
          <a:lstStyle/>
          <a:p>
            <a:pPr algn="just">
              <a:lnSpc>
                <a:spcPct val="170000"/>
              </a:lnSpc>
              <a:spcBef>
                <a:spcPts val="0"/>
              </a:spcBef>
            </a:pPr>
            <a:r>
              <a:rPr lang="pt-BR" sz="3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PROPOSTA DE INTERVENÇÃO: UM QUADRO DE COMPETÊNCIAS PARA OS DIRETORES</a:t>
            </a:r>
            <a:r>
              <a:rPr lang="pt-BR" sz="3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p>
            <a:pPr algn="just">
              <a:lnSpc>
                <a:spcPct val="170000"/>
              </a:lnSpc>
              <a:spcBef>
                <a:spcPts val="0"/>
              </a:spcBef>
            </a:pPr>
            <a:r>
              <a:rPr lang="pt-BR" sz="23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a:p>
            <a:pPr algn="just">
              <a:lnSpc>
                <a:spcPct val="170000"/>
              </a:lnSpc>
              <a:spcBef>
                <a:spcPts val="0"/>
              </a:spcBef>
            </a:pPr>
            <a:r>
              <a:rPr lang="pt-BR" sz="2800" dirty="0">
                <a:effectLst/>
                <a:latin typeface="Arial" panose="020B0604020202020204" pitchFamily="34" charset="0"/>
                <a:cs typeface="Arial" panose="020B0604020202020204" pitchFamily="34" charset="0"/>
              </a:rPr>
              <a:t>	No IFSP, as atividades de ensino, pesquisa, extensão, administrativas e burocráticas se incorporam no dia a dia da prática de gestão dos diretores-gerais. Partindo-se desse ponto de vista, buscamos com a nossa pesquisa identificar as competências mapeadas do Regimento Geral do IFSP (IFSP, 2021). </a:t>
            </a:r>
            <a:endParaRPr lang="pt-BR" sz="2800" dirty="0">
              <a:latin typeface="Arial" panose="020B0604020202020204" pitchFamily="34" charset="0"/>
              <a:cs typeface="Arial" panose="020B0604020202020204" pitchFamily="34" charset="0"/>
            </a:endParaRPr>
          </a:p>
          <a:p>
            <a:pPr algn="just">
              <a:lnSpc>
                <a:spcPct val="170000"/>
              </a:lnSpc>
              <a:spcBef>
                <a:spcPts val="0"/>
              </a:spcBef>
            </a:pPr>
            <a:r>
              <a:rPr lang="pt-BR" sz="2800" dirty="0">
                <a:effectLst/>
                <a:latin typeface="Arial" panose="020B0604020202020204" pitchFamily="34" charset="0"/>
                <a:cs typeface="Arial" panose="020B0604020202020204" pitchFamily="34" charset="0"/>
              </a:rPr>
              <a:t>	Com base nos dados qualitativos mapeados, percebemos que as competências são resultantes das combinações de saberes específicos, ancorados em componentes de competências agrupadas em dimensões distintas fundamentados em aspectos dos contextos político-institucional; da função pedagógica, dos aspectos administrativos-funcional da gestão do </a:t>
            </a:r>
            <a:r>
              <a:rPr lang="pt-BR" sz="2800" i="1" dirty="0">
                <a:effectLst/>
                <a:latin typeface="Arial" panose="020B0604020202020204" pitchFamily="34" charset="0"/>
                <a:cs typeface="Arial" panose="020B0604020202020204" pitchFamily="34" charset="0"/>
              </a:rPr>
              <a:t>campus </a:t>
            </a:r>
            <a:r>
              <a:rPr lang="pt-BR" sz="2800" dirty="0">
                <a:effectLst/>
                <a:latin typeface="Arial" panose="020B0604020202020204" pitchFamily="34" charset="0"/>
                <a:cs typeface="Arial" panose="020B0604020202020204" pitchFamily="34" charset="0"/>
              </a:rPr>
              <a:t>e das competências pessoais e relacionais do diretor-geral.</a:t>
            </a:r>
          </a:p>
          <a:p>
            <a:pPr algn="just">
              <a:lnSpc>
                <a:spcPct val="170000"/>
              </a:lnSpc>
              <a:spcBef>
                <a:spcPts val="0"/>
              </a:spcBef>
            </a:pPr>
            <a:r>
              <a:rPr lang="pt-BR" sz="2800" dirty="0">
                <a:effectLst/>
                <a:latin typeface="Arial" panose="020B0604020202020204" pitchFamily="34" charset="0"/>
                <a:cs typeface="Arial" panose="020B0604020202020204" pitchFamily="34" charset="0"/>
              </a:rPr>
              <a:t>	Essas relações foram estruturadas por uma matriz que podem ser observadas na figura 21:</a:t>
            </a:r>
          </a:p>
          <a:p>
            <a:pPr algn="just">
              <a:lnSpc>
                <a:spcPct val="170000"/>
              </a:lnSpc>
              <a:spcBef>
                <a:spcPts val="0"/>
              </a:spcBef>
            </a:pPr>
            <a:endParaRPr lang="pt-BR" sz="2800" dirty="0">
              <a:effectLst/>
              <a:latin typeface="Arial" panose="020B0604020202020204" pitchFamily="34" charset="0"/>
              <a:cs typeface="Arial" panose="020B0604020202020204" pitchFamily="34" charset="0"/>
            </a:endParaRPr>
          </a:p>
          <a:p>
            <a:pPr>
              <a:lnSpc>
                <a:spcPct val="170000"/>
              </a:lnSpc>
              <a:spcBef>
                <a:spcPts val="0"/>
              </a:spcBef>
            </a:pPr>
            <a:r>
              <a:rPr lang="pt-BR" sz="2500" b="1" dirty="0">
                <a:effectLst/>
                <a:latin typeface="Arial" panose="020B0604020202020204" pitchFamily="34" charset="0"/>
              </a:rPr>
              <a:t>Figura 21 – Modelo de Competências dos Diretores-Gerais</a:t>
            </a:r>
          </a:p>
          <a:p>
            <a:pPr>
              <a:lnSpc>
                <a:spcPct val="170000"/>
              </a:lnSpc>
              <a:spcBef>
                <a:spcPts val="0"/>
              </a:spcBef>
            </a:pPr>
            <a:endParaRPr lang="pt-BR" sz="1800" b="1" dirty="0">
              <a:effectLst/>
              <a:latin typeface="Arial" panose="020B0604020202020204" pitchFamily="34" charset="0"/>
            </a:endParaRPr>
          </a:p>
          <a:p>
            <a:endParaRPr lang="pt-BR" sz="1800" b="1" dirty="0">
              <a:effectLst/>
              <a:latin typeface="Arial" panose="020B0604020202020204" pitchFamily="34" charset="0"/>
            </a:endParaRPr>
          </a:p>
          <a:p>
            <a:r>
              <a:rPr lang="pt-BR" sz="1800" b="1" dirty="0">
                <a:effectLst/>
                <a:latin typeface="Arial" panose="020B0604020202020204" pitchFamily="34" charset="0"/>
              </a:rPr>
              <a:t> </a:t>
            </a:r>
            <a:endParaRPr lang="pt-BR" sz="1600" dirty="0"/>
          </a:p>
          <a:p>
            <a:endParaRPr lang="pt-BR" sz="1800" b="1" dirty="0">
              <a:effectLst/>
              <a:latin typeface="Arial" panose="020B0604020202020204" pitchFamily="34" charset="0"/>
            </a:endParaRPr>
          </a:p>
          <a:p>
            <a:endParaRPr lang="pt-BR" b="1" dirty="0">
              <a:latin typeface="Arial" panose="020B0604020202020204" pitchFamily="34" charset="0"/>
            </a:endParaRPr>
          </a:p>
          <a:p>
            <a:endParaRPr lang="pt-BR" sz="1800" b="1" dirty="0">
              <a:effectLst/>
              <a:latin typeface="Arial" panose="020B0604020202020204" pitchFamily="34" charset="0"/>
            </a:endParaRPr>
          </a:p>
          <a:p>
            <a:endParaRPr lang="pt-BR" sz="1800" b="1" dirty="0">
              <a:effectLst/>
              <a:latin typeface="Arial" panose="020B0604020202020204" pitchFamily="34" charset="0"/>
            </a:endParaRPr>
          </a:p>
          <a:p>
            <a:endParaRPr lang="pt-BR" b="1" dirty="0">
              <a:latin typeface="Arial" panose="020B0604020202020204" pitchFamily="34" charset="0"/>
            </a:endParaRPr>
          </a:p>
          <a:p>
            <a:endParaRPr lang="pt-BR" sz="1800" b="1" dirty="0">
              <a:effectLst/>
              <a:latin typeface="Arial" panose="020B0604020202020204" pitchFamily="34" charset="0"/>
            </a:endParaRPr>
          </a:p>
          <a:p>
            <a:endParaRPr lang="pt-BR" b="1" dirty="0">
              <a:latin typeface="Arial" panose="020B0604020202020204" pitchFamily="34" charset="0"/>
            </a:endParaRPr>
          </a:p>
          <a:p>
            <a:endParaRPr lang="pt-BR" sz="1800" b="1" dirty="0">
              <a:effectLst/>
              <a:latin typeface="Arial" panose="020B0604020202020204" pitchFamily="34" charset="0"/>
            </a:endParaRPr>
          </a:p>
          <a:p>
            <a:endParaRPr lang="pt-BR" b="1" dirty="0">
              <a:latin typeface="Arial" panose="020B0604020202020204" pitchFamily="34" charset="0"/>
            </a:endParaRPr>
          </a:p>
          <a:p>
            <a:endParaRPr lang="pt-BR" sz="1800" b="1" dirty="0">
              <a:effectLst/>
              <a:latin typeface="Arial" panose="020B0604020202020204" pitchFamily="34" charset="0"/>
            </a:endParaRPr>
          </a:p>
          <a:p>
            <a:pPr algn="just">
              <a:lnSpc>
                <a:spcPct val="170000"/>
              </a:lnSpc>
              <a:spcBef>
                <a:spcPts val="0"/>
              </a:spcBef>
            </a:pPr>
            <a:endParaRPr lang="pt-BR" sz="28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just">
              <a:lnSpc>
                <a:spcPct val="115000"/>
              </a:lnSpc>
              <a:spcAft>
                <a:spcPts val="1000"/>
              </a:spcAft>
              <a:tabLst>
                <a:tab pos="2700020" algn="ctr"/>
                <a:tab pos="5400040" algn="r"/>
              </a:tabLst>
            </a:pPr>
            <a:endParaRPr lang="pt-BR" sz="2800"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15000"/>
              </a:lnSpc>
              <a:spcAft>
                <a:spcPts val="1000"/>
              </a:spcAft>
              <a:tabLst>
                <a:tab pos="2700020" algn="ctr"/>
                <a:tab pos="5400040" algn="r"/>
              </a:tabLst>
            </a:pPr>
            <a:endParaRPr lang="pt-BR" sz="2800" baseline="300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just">
              <a:lnSpc>
                <a:spcPct val="115000"/>
              </a:lnSpc>
              <a:spcAft>
                <a:spcPts val="1000"/>
              </a:spcAft>
              <a:tabLst>
                <a:tab pos="2700020" algn="ctr"/>
                <a:tab pos="5400040" algn="r"/>
              </a:tabLst>
            </a:pPr>
            <a:endParaRPr lang="pt-BR" sz="2800"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15000"/>
              </a:lnSpc>
              <a:spcAft>
                <a:spcPts val="1000"/>
              </a:spcAft>
              <a:tabLst>
                <a:tab pos="2700020" algn="ctr"/>
                <a:tab pos="5400040" algn="r"/>
              </a:tabLst>
            </a:pPr>
            <a:endParaRPr lang="pt-BR" sz="2800" baseline="300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just">
              <a:lnSpc>
                <a:spcPct val="115000"/>
              </a:lnSpc>
              <a:spcAft>
                <a:spcPts val="1000"/>
              </a:spcAft>
              <a:tabLst>
                <a:tab pos="2700020" algn="ctr"/>
                <a:tab pos="5400040" algn="r"/>
              </a:tabLst>
            </a:pPr>
            <a:r>
              <a:rPr lang="pt-BR" sz="2100" b="1"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r>
              <a:rPr lang="pt-BR" sz="21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Excerto extraído da dissertação (Santos, 2022, p. 107-111)</a:t>
            </a:r>
            <a:r>
              <a:rPr lang="pt-PT" sz="2100" b="1" dirty="0">
                <a:latin typeface="Arial" panose="020B0604020202020204" pitchFamily="34" charset="0"/>
                <a:ea typeface="Arial" panose="020B0604020202020204" pitchFamily="34" charset="0"/>
              </a:rPr>
              <a:t>.</a:t>
            </a:r>
            <a:endParaRPr lang="pt-BR" sz="2100" b="1" dirty="0">
              <a:effectLst/>
              <a:latin typeface="Arial" panose="020B0604020202020204" pitchFamily="34" charset="0"/>
              <a:ea typeface="Arial" panose="020B0604020202020204" pitchFamily="34" charset="0"/>
              <a:cs typeface="Arial" panose="020B0604020202020204" pitchFamily="34" charset="0"/>
            </a:endParaRPr>
          </a:p>
        </p:txBody>
      </p:sp>
      <p:pic>
        <p:nvPicPr>
          <p:cNvPr id="11" name="Imagem 10">
            <a:extLst>
              <a:ext uri="{FF2B5EF4-FFF2-40B4-BE49-F238E27FC236}">
                <a16:creationId xmlns:a16="http://schemas.microsoft.com/office/drawing/2014/main" id="{74ED2C42-76C6-D7FF-4ECA-DBF123FCB772}"/>
              </a:ext>
            </a:extLst>
          </p:cNvPr>
          <p:cNvPicPr>
            <a:picLocks noChangeAspect="1"/>
          </p:cNvPicPr>
          <p:nvPr/>
        </p:nvPicPr>
        <p:blipFill>
          <a:blip r:embed="rId2"/>
          <a:stretch>
            <a:fillRect/>
          </a:stretch>
        </p:blipFill>
        <p:spPr>
          <a:xfrm>
            <a:off x="685963" y="5032326"/>
            <a:ext cx="5657687" cy="3016539"/>
          </a:xfrm>
          <a:prstGeom prst="rect">
            <a:avLst/>
          </a:prstGeom>
        </p:spPr>
      </p:pic>
    </p:spTree>
    <p:extLst>
      <p:ext uri="{BB962C8B-B14F-4D97-AF65-F5344CB8AC3E}">
        <p14:creationId xmlns:p14="http://schemas.microsoft.com/office/powerpoint/2010/main" val="144926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6822CB5-F198-FC90-F02B-569E0AB69238}"/>
              </a:ext>
            </a:extLst>
          </p:cNvPr>
          <p:cNvSpPr>
            <a:spLocks noGrp="1"/>
          </p:cNvSpPr>
          <p:nvPr>
            <p:ph type="subTitle" idx="1"/>
          </p:nvPr>
        </p:nvSpPr>
        <p:spPr>
          <a:xfrm>
            <a:off x="494949" y="597387"/>
            <a:ext cx="5880683" cy="8995346"/>
          </a:xfrm>
        </p:spPr>
        <p:txBody>
          <a:bodyPr>
            <a:normAutofit/>
          </a:bodyPr>
          <a:lstStyle/>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r>
              <a:rPr lang="pt-BR" sz="1100" dirty="0">
                <a:effectLst/>
                <a:latin typeface="Arial" panose="020B0604020202020204" pitchFamily="34" charset="0"/>
                <a:cs typeface="Arial" panose="020B0604020202020204" pitchFamily="34" charset="0"/>
              </a:rPr>
              <a:t>	O modelo proposto enquadra cinco conjuntos de saberes específicos à ação dos diretores-gerais frente as ações de ensino, pesquisa, extensão, na administração do campus e na orientação das atividades. Esses saberes estão ancorados em cinco componentes cognitivos disposicional, motivacional e comportamental agrupadas em quatro dimensões, resultando assim nos conjuntos de competências necessárias à prática da gestão. </a:t>
            </a:r>
            <a:endParaRPr lang="pt-BR" sz="1100" dirty="0">
              <a:latin typeface="Arial" panose="020B0604020202020204" pitchFamily="34" charset="0"/>
              <a:cs typeface="Arial" panose="020B0604020202020204" pitchFamily="34" charset="0"/>
            </a:endParaRPr>
          </a:p>
          <a:p>
            <a:pPr algn="just">
              <a:lnSpc>
                <a:spcPct val="150000"/>
              </a:lnSpc>
              <a:spcBef>
                <a:spcPts val="0"/>
              </a:spcBef>
            </a:pPr>
            <a:r>
              <a:rPr lang="pt-BR" sz="1100" dirty="0">
                <a:effectLst/>
                <a:latin typeface="Arial" panose="020B0604020202020204" pitchFamily="34" charset="0"/>
                <a:cs typeface="Arial" panose="020B0604020202020204" pitchFamily="34" charset="0"/>
              </a:rPr>
              <a:t>	A saber, do mapeamento das competências realizado pela análise de conteúdo (BARDIN, 2015) obtivemos quarenta e duas competências que emergiram dos Art. 2° e Art. 4° do Regimento Geral do IFSP (IFSP, 2021). </a:t>
            </a:r>
            <a:endParaRPr lang="pt-BR" sz="1100" dirty="0">
              <a:latin typeface="Arial" panose="020B0604020202020204" pitchFamily="34" charset="0"/>
              <a:cs typeface="Arial" panose="020B0604020202020204" pitchFamily="34" charset="0"/>
            </a:endParaRPr>
          </a:p>
          <a:p>
            <a:pPr algn="just">
              <a:lnSpc>
                <a:spcPct val="150000"/>
              </a:lnSpc>
              <a:spcBef>
                <a:spcPts val="0"/>
              </a:spcBef>
            </a:pPr>
            <a:r>
              <a:rPr lang="pt-BR" sz="1100" dirty="0">
                <a:effectLst/>
                <a:latin typeface="Arial" panose="020B0604020202020204" pitchFamily="34" charset="0"/>
                <a:cs typeface="Arial" panose="020B0604020202020204" pitchFamily="34" charset="0"/>
              </a:rPr>
              <a:t>	Seguindo o procedimento equivalente ao adotado pelos propositores da Matriz Nacional Comum de Competências do Diretor Escolar (BRASIL, 2021a), apresentaremos as competências mapeadas (Figura 22), composto por quatro dimensões, com seus respectivos saberes e as competências correspondentes. </a:t>
            </a: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15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BB348-25ED-E0C6-442C-B5D62172FBBD}"/>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B176FA71-8E81-9401-439F-B9FB2B7FCD4F}"/>
              </a:ext>
            </a:extLst>
          </p:cNvPr>
          <p:cNvSpPr>
            <a:spLocks noGrp="1"/>
          </p:cNvSpPr>
          <p:nvPr>
            <p:ph type="subTitle" idx="1"/>
          </p:nvPr>
        </p:nvSpPr>
        <p:spPr>
          <a:xfrm>
            <a:off x="494949" y="597387"/>
            <a:ext cx="5880683" cy="8995346"/>
          </a:xfrm>
        </p:spPr>
        <p:txBody>
          <a:bodyPr>
            <a:normAutofit/>
          </a:bodyPr>
          <a:lstStyle/>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417A5E6F-347D-9E4C-109B-72F17AA617DD}"/>
              </a:ext>
            </a:extLst>
          </p:cNvPr>
          <p:cNvPicPr>
            <a:picLocks noChangeAspect="1"/>
          </p:cNvPicPr>
          <p:nvPr/>
        </p:nvPicPr>
        <p:blipFill>
          <a:blip r:embed="rId2"/>
          <a:stretch>
            <a:fillRect/>
          </a:stretch>
        </p:blipFill>
        <p:spPr>
          <a:xfrm>
            <a:off x="241300" y="228600"/>
            <a:ext cx="6375400" cy="9448800"/>
          </a:xfrm>
          <a:prstGeom prst="rect">
            <a:avLst/>
          </a:prstGeom>
        </p:spPr>
      </p:pic>
    </p:spTree>
    <p:extLst>
      <p:ext uri="{BB962C8B-B14F-4D97-AF65-F5344CB8AC3E}">
        <p14:creationId xmlns:p14="http://schemas.microsoft.com/office/powerpoint/2010/main" val="325837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E649-14FA-58EC-EC2C-558664655E91}"/>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1A2E6B44-89EC-7FBC-9700-56AB8D7E009A}"/>
              </a:ext>
            </a:extLst>
          </p:cNvPr>
          <p:cNvPicPr>
            <a:picLocks noChangeAspect="1"/>
          </p:cNvPicPr>
          <p:nvPr/>
        </p:nvPicPr>
        <p:blipFill>
          <a:blip r:embed="rId2"/>
          <a:stretch>
            <a:fillRect/>
          </a:stretch>
        </p:blipFill>
        <p:spPr>
          <a:xfrm>
            <a:off x="396467" y="524933"/>
            <a:ext cx="6186365" cy="5046133"/>
          </a:xfrm>
          <a:prstGeom prst="rect">
            <a:avLst/>
          </a:prstGeom>
        </p:spPr>
      </p:pic>
      <p:sp>
        <p:nvSpPr>
          <p:cNvPr id="3" name="Subtítulo 2">
            <a:extLst>
              <a:ext uri="{FF2B5EF4-FFF2-40B4-BE49-F238E27FC236}">
                <a16:creationId xmlns:a16="http://schemas.microsoft.com/office/drawing/2014/main" id="{42CA7FE1-33F6-B763-B614-7518B19932E3}"/>
              </a:ext>
            </a:extLst>
          </p:cNvPr>
          <p:cNvSpPr>
            <a:spLocks noGrp="1"/>
          </p:cNvSpPr>
          <p:nvPr>
            <p:ph type="subTitle" idx="1"/>
          </p:nvPr>
        </p:nvSpPr>
        <p:spPr>
          <a:xfrm>
            <a:off x="494949" y="597387"/>
            <a:ext cx="5880683" cy="9308613"/>
          </a:xfrm>
        </p:spPr>
        <p:txBody>
          <a:bodyPr>
            <a:normAutofit fontScale="70000" lnSpcReduction="20000"/>
          </a:bodyPr>
          <a:lstStyle/>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r>
              <a:rPr lang="pt-BR" sz="1100" dirty="0">
                <a:effectLst/>
                <a:latin typeface="Arial" panose="020B0604020202020204" pitchFamily="34" charset="0"/>
                <a:cs typeface="Arial" panose="020B0604020202020204" pitchFamily="34" charset="0"/>
              </a:rPr>
              <a:t>	</a:t>
            </a:r>
          </a:p>
          <a:p>
            <a:pPr algn="just">
              <a:lnSpc>
                <a:spcPct val="160000"/>
              </a:lnSpc>
              <a:spcBef>
                <a:spcPts val="0"/>
              </a:spcBef>
            </a:pPr>
            <a:r>
              <a:rPr lang="pt-BR" sz="1100" dirty="0">
                <a:effectLst/>
                <a:latin typeface="Arial" panose="020B0604020202020204" pitchFamily="34" charset="0"/>
                <a:cs typeface="Arial" panose="020B0604020202020204" pitchFamily="34" charset="0"/>
              </a:rPr>
              <a:t>	</a:t>
            </a:r>
          </a:p>
          <a:p>
            <a:pPr algn="just">
              <a:lnSpc>
                <a:spcPct val="150000"/>
              </a:lnSpc>
              <a:spcBef>
                <a:spcPts val="0"/>
              </a:spcBef>
            </a:pPr>
            <a:r>
              <a:rPr lang="pt-BR" sz="1100" dirty="0">
                <a:latin typeface="Arial" panose="020B0604020202020204" pitchFamily="34" charset="0"/>
                <a:cs typeface="Arial" panose="020B0604020202020204" pitchFamily="34" charset="0"/>
              </a:rPr>
              <a:t>	</a:t>
            </a:r>
          </a:p>
          <a:p>
            <a:pPr algn="just">
              <a:lnSpc>
                <a:spcPct val="150000"/>
              </a:lnSpc>
              <a:spcBef>
                <a:spcPts val="0"/>
              </a:spcBef>
            </a:pPr>
            <a:endParaRPr lang="pt-BR" sz="1100" dirty="0">
              <a:effectLst/>
              <a:latin typeface="Arial" panose="020B0604020202020204" pitchFamily="34" charset="0"/>
              <a:cs typeface="Arial" panose="020B0604020202020204" pitchFamily="34" charset="0"/>
            </a:endParaRPr>
          </a:p>
          <a:p>
            <a:pPr algn="just">
              <a:lnSpc>
                <a:spcPct val="150000"/>
              </a:lnSpc>
              <a:spcBef>
                <a:spcPts val="0"/>
              </a:spcBef>
            </a:pPr>
            <a:r>
              <a:rPr lang="pt-BR" sz="1100" dirty="0">
                <a:latin typeface="Arial" panose="020B0604020202020204" pitchFamily="34" charset="0"/>
                <a:cs typeface="Arial" panose="020B0604020202020204" pitchFamily="34" charset="0"/>
              </a:rPr>
              <a:t>	</a:t>
            </a:r>
          </a:p>
          <a:p>
            <a:pPr algn="just">
              <a:lnSpc>
                <a:spcPct val="150000"/>
              </a:lnSpc>
              <a:spcBef>
                <a:spcPts val="0"/>
              </a:spcBef>
            </a:pPr>
            <a:r>
              <a:rPr lang="pt-BR" sz="1200" dirty="0">
                <a:effectLst/>
                <a:latin typeface="Arial" panose="020B0604020202020204" pitchFamily="34" charset="0"/>
                <a:cs typeface="Arial" panose="020B0604020202020204" pitchFamily="34" charset="0"/>
              </a:rPr>
              <a:t>	</a:t>
            </a:r>
          </a:p>
          <a:p>
            <a:pPr algn="just">
              <a:lnSpc>
                <a:spcPct val="150000"/>
              </a:lnSpc>
              <a:spcBef>
                <a:spcPts val="0"/>
              </a:spcBef>
            </a:pPr>
            <a:endParaRPr lang="pt-BR" sz="1200" dirty="0">
              <a:latin typeface="Arial" panose="020B0604020202020204" pitchFamily="34" charset="0"/>
              <a:cs typeface="Arial" panose="020B0604020202020204" pitchFamily="34" charset="0"/>
            </a:endParaRPr>
          </a:p>
          <a:p>
            <a:pPr algn="just">
              <a:lnSpc>
                <a:spcPct val="150000"/>
              </a:lnSpc>
              <a:spcBef>
                <a:spcPts val="0"/>
              </a:spcBef>
            </a:pPr>
            <a:r>
              <a:rPr lang="pt-BR" sz="12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cs typeface="Arial" panose="020B0604020202020204" pitchFamily="34" charset="0"/>
            </a:endParaRPr>
          </a:p>
          <a:p>
            <a:pPr algn="just">
              <a:lnSpc>
                <a:spcPct val="150000"/>
              </a:lnSpc>
              <a:spcBef>
                <a:spcPts val="0"/>
              </a:spcBef>
            </a:pPr>
            <a:endParaRPr lang="pt-BR" sz="1600" dirty="0">
              <a:latin typeface="Arial" panose="020B0604020202020204" pitchFamily="34" charset="0"/>
              <a:cs typeface="Arial" panose="020B0604020202020204" pitchFamily="34" charset="0"/>
            </a:endParaRPr>
          </a:p>
          <a:p>
            <a:pPr algn="just">
              <a:lnSpc>
                <a:spcPct val="170000"/>
              </a:lnSpc>
              <a:spcBef>
                <a:spcPts val="0"/>
              </a:spcBef>
            </a:pPr>
            <a:endParaRPr lang="pt-BR" sz="1600" dirty="0">
              <a:latin typeface="Arial" panose="020B0604020202020204" pitchFamily="34" charset="0"/>
              <a:cs typeface="Arial" panose="020B0604020202020204" pitchFamily="34" charset="0"/>
            </a:endParaRPr>
          </a:p>
          <a:p>
            <a:pPr algn="just">
              <a:lnSpc>
                <a:spcPct val="170000"/>
              </a:lnSpc>
              <a:spcBef>
                <a:spcPts val="0"/>
              </a:spcBef>
            </a:pPr>
            <a:r>
              <a:rPr lang="pt-BR" sz="1600" dirty="0">
                <a:effectLst/>
                <a:latin typeface="Arial" panose="020B0604020202020204" pitchFamily="34" charset="0"/>
                <a:cs typeface="Arial" panose="020B0604020202020204" pitchFamily="34" charset="0"/>
              </a:rPr>
              <a:t>	Para efeitos dessa pesquisa, apresentamos a estrutura das dimensões separadamente; frisamos que as dimensões são interdependentes, de acordo com a situação envolvida. E para se efetivar no trabalho do diretor, estará intimamente interligada e cotejada. Desta forma, uma ação poderá resultar em uma combinação de dimensões e sua aplicação deverá ser entendida como um processo dinâmico e interativo. E sua aplicação isolada poderá representar um enfraquecimento das ações de gestão do </a:t>
            </a:r>
            <a:r>
              <a:rPr lang="pt-BR" sz="1600" i="1" dirty="0">
                <a:effectLst/>
                <a:latin typeface="Arial" panose="020B0604020202020204" pitchFamily="34" charset="0"/>
                <a:cs typeface="Arial" panose="020B0604020202020204" pitchFamily="34" charset="0"/>
              </a:rPr>
              <a:t>campus</a:t>
            </a:r>
            <a:r>
              <a:rPr lang="pt-BR" sz="1600" dirty="0">
                <a:effectLst/>
                <a:latin typeface="Arial" panose="020B0604020202020204" pitchFamily="34" charset="0"/>
                <a:cs typeface="Arial" panose="020B0604020202020204" pitchFamily="34" charset="0"/>
              </a:rPr>
              <a:t>, onde cada uma das dimensões terá sua importância no processo geral diretivo (LÜCK, 2009).</a:t>
            </a:r>
            <a:endParaRPr lang="pt-BR" sz="1600" dirty="0">
              <a:latin typeface="Arial" panose="020B0604020202020204" pitchFamily="34" charset="0"/>
              <a:cs typeface="Arial" panose="020B0604020202020204" pitchFamily="34" charset="0"/>
            </a:endParaRPr>
          </a:p>
          <a:p>
            <a:pPr algn="just">
              <a:lnSpc>
                <a:spcPct val="170000"/>
              </a:lnSpc>
              <a:spcBef>
                <a:spcPts val="0"/>
              </a:spcBef>
            </a:pPr>
            <a:r>
              <a:rPr lang="pt-BR" sz="1600" dirty="0">
                <a:effectLst/>
                <a:latin typeface="Arial" panose="020B0604020202020204" pitchFamily="34" charset="0"/>
                <a:cs typeface="Arial" panose="020B0604020202020204" pitchFamily="34" charset="0"/>
              </a:rPr>
              <a:t>	Com essa proposta de competências, apresentamos e descrevemos de forma objetiva e sucinta as atividades inerentes ao cargo de diretor-geral, podendo ser útil na percepção dos objetivos pessoais e institucionais de cada gestor, com vistas à qualificação profissional permanente, possibilitando um parâmetro para ser utilizado em diversos IF e outras instituições de educação profissional que guardam semelhanças com os IFs.</a:t>
            </a:r>
          </a:p>
          <a:p>
            <a:pPr algn="just">
              <a:lnSpc>
                <a:spcPct val="170000"/>
              </a:lnSpc>
              <a:spcBef>
                <a:spcPts val="0"/>
              </a:spcBef>
            </a:pPr>
            <a:r>
              <a:rPr lang="pt-BR" sz="1600" dirty="0">
                <a:effectLst/>
                <a:latin typeface="Arial" panose="020B0604020202020204" pitchFamily="34" charset="0"/>
                <a:cs typeface="Arial" panose="020B0604020202020204" pitchFamily="34" charset="0"/>
              </a:rPr>
              <a:t>	Em síntese, esse modelo poderá ser adaptado a outros contextos, possibilitando assim a contribuição para novas discussões e pesquisas cientificas sobre as competências necessárias à gestão dos </a:t>
            </a:r>
            <a:r>
              <a:rPr lang="pt-BR" sz="1600" i="1" dirty="0">
                <a:effectLst/>
                <a:latin typeface="Arial" panose="020B0604020202020204" pitchFamily="34" charset="0"/>
                <a:cs typeface="Arial" panose="020B0604020202020204" pitchFamily="34" charset="0"/>
              </a:rPr>
              <a:t>campi </a:t>
            </a:r>
            <a:r>
              <a:rPr lang="pt-BR" sz="1600" dirty="0">
                <a:effectLst/>
                <a:latin typeface="Arial" panose="020B0604020202020204" pitchFamily="34" charset="0"/>
                <a:cs typeface="Arial" panose="020B0604020202020204" pitchFamily="34" charset="0"/>
              </a:rPr>
              <a:t>dos IFs. </a:t>
            </a:r>
            <a:endParaRPr lang="pt-BR" sz="16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35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8408C-C253-11CD-8817-3CDADFDDA405}"/>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844C7C87-4E59-8D1B-A6EB-DDF41530DC8C}"/>
              </a:ext>
            </a:extLst>
          </p:cNvPr>
          <p:cNvSpPr>
            <a:spLocks noGrp="1"/>
          </p:cNvSpPr>
          <p:nvPr>
            <p:ph type="subTitle" idx="1"/>
          </p:nvPr>
        </p:nvSpPr>
        <p:spPr>
          <a:xfrm>
            <a:off x="494949" y="597388"/>
            <a:ext cx="5880683" cy="2391656"/>
          </a:xfrm>
        </p:spPr>
        <p:txBody>
          <a:bodyPr>
            <a:normAutofit/>
          </a:bodyPr>
          <a:lstStyle/>
          <a:p>
            <a:pPr algn="just">
              <a:lnSpc>
                <a:spcPct val="150000"/>
              </a:lnSpc>
              <a:spcBef>
                <a:spcPts val="0"/>
              </a:spcBef>
            </a:pPr>
            <a:r>
              <a:rPr lang="pt-BR" sz="1100" b="1" dirty="0">
                <a:latin typeface="Arial" panose="020B0604020202020204" pitchFamily="34" charset="0"/>
                <a:cs typeface="Arial" panose="020B0604020202020204" pitchFamily="34" charset="0"/>
              </a:rPr>
              <a:t>REFERÊNCIA DA DISSERTAÇÃO:</a:t>
            </a: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r>
              <a:rPr lang="pt-BR" sz="1100" dirty="0">
                <a:latin typeface="Arial" panose="020B0604020202020204" pitchFamily="34" charset="0"/>
                <a:cs typeface="Arial" panose="020B0604020202020204" pitchFamily="34" charset="0"/>
              </a:rPr>
              <a:t>SANTOS, Elaine Cristina dos. </a:t>
            </a:r>
            <a:r>
              <a:rPr lang="pt-BR" sz="1100" b="1" dirty="0">
                <a:effectLst/>
                <a:latin typeface="Arial" panose="020B0604020202020204" pitchFamily="34" charset="0"/>
                <a:cs typeface="Arial" panose="020B0604020202020204" pitchFamily="34" charset="0"/>
              </a:rPr>
              <a:t>Diretores do instituto federal de São Paulo: as competências</a:t>
            </a:r>
            <a:r>
              <a:rPr lang="pt-BR" sz="1100" b="1" dirty="0">
                <a:latin typeface="Arial" panose="020B0604020202020204" pitchFamily="34" charset="0"/>
                <a:cs typeface="Arial" panose="020B0604020202020204" pitchFamily="34" charset="0"/>
              </a:rPr>
              <a:t> </a:t>
            </a:r>
            <a:r>
              <a:rPr lang="pt-BR" sz="1100" b="1" dirty="0">
                <a:effectLst/>
                <a:latin typeface="Arial" panose="020B0604020202020204" pitchFamily="34" charset="0"/>
                <a:cs typeface="Arial" panose="020B0604020202020204" pitchFamily="34" charset="0"/>
              </a:rPr>
              <a:t>necessárias à prática de gestão</a:t>
            </a:r>
            <a:r>
              <a:rPr lang="pt-BR" sz="1100" dirty="0">
                <a:latin typeface="Arial" panose="020B0604020202020204" pitchFamily="34" charset="0"/>
                <a:cs typeface="Arial" panose="020B0604020202020204" pitchFamily="34" charset="0"/>
              </a:rPr>
              <a:t>. 2022. 122fls. Dissertação (Mestrado em Formação de Gestores Educacionais) – Programa de Pós-Graduação Profissional em Formação de Gestores Educacionais, Universidade Cidade de São Paulo, São Paulo, 2022.</a:t>
            </a:r>
          </a:p>
        </p:txBody>
      </p:sp>
    </p:spTree>
    <p:extLst>
      <p:ext uri="{BB962C8B-B14F-4D97-AF65-F5344CB8AC3E}">
        <p14:creationId xmlns:p14="http://schemas.microsoft.com/office/powerpoint/2010/main" val="15735883"/>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109</TotalTime>
  <Words>618</Words>
  <Application>Microsoft Macintosh PowerPoint</Application>
  <PresentationFormat>Papel A4 (210 x 297 mm)</PresentationFormat>
  <Paragraphs>71</Paragraphs>
  <Slides>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vt:i4>
      </vt:variant>
    </vt:vector>
  </HeadingPairs>
  <TitlesOfParts>
    <vt:vector size="11" baseType="lpstr">
      <vt:lpstr>Arial</vt:lpstr>
      <vt:lpstr>Calibri</vt:lpstr>
      <vt:lpstr>Calibri Light</vt:lpstr>
      <vt:lpstr>Candara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Natalia de Santana Prenholato</dc:creator>
  <cp:lastModifiedBy>Ricardo Alexandre Marangoni</cp:lastModifiedBy>
  <cp:revision>59</cp:revision>
  <dcterms:created xsi:type="dcterms:W3CDTF">2023-10-30T16:20:24Z</dcterms:created>
  <dcterms:modified xsi:type="dcterms:W3CDTF">2024-09-07T16:52:44Z</dcterms:modified>
</cp:coreProperties>
</file>